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4"/>
  </p:sldMasterIdLst>
  <p:sldIdLst>
    <p:sldId id="256" r:id="rId5"/>
    <p:sldId id="257" r:id="rId6"/>
    <p:sldId id="258" r:id="rId7"/>
    <p:sldId id="259" r:id="rId8"/>
    <p:sldId id="260" r:id="rId9"/>
    <p:sldId id="261" r:id="rId10"/>
    <p:sldId id="262" r:id="rId11"/>
    <p:sldId id="263" r:id="rId12"/>
    <p:sldId id="264" r:id="rId13"/>
    <p:sldId id="265" r:id="rId14"/>
    <p:sldId id="281" r:id="rId15"/>
    <p:sldId id="277" r:id="rId16"/>
    <p:sldId id="279" r:id="rId17"/>
    <p:sldId id="278" r:id="rId18"/>
    <p:sldId id="266" r:id="rId19"/>
    <p:sldId id="267" r:id="rId20"/>
    <p:sldId id="268" r:id="rId21"/>
    <p:sldId id="269" r:id="rId22"/>
    <p:sldId id="270" r:id="rId23"/>
    <p:sldId id="271" r:id="rId24"/>
    <p:sldId id="272" r:id="rId25"/>
    <p:sldId id="273" r:id="rId26"/>
    <p:sldId id="274" r:id="rId27"/>
    <p:sldId id="282" r:id="rId28"/>
    <p:sldId id="275" r:id="rId29"/>
    <p:sldId id="280" r:id="rId3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33" autoAdjust="0"/>
    <p:restoredTop sz="94660"/>
  </p:normalViewPr>
  <p:slideViewPr>
    <p:cSldViewPr snapToGrid="0">
      <p:cViewPr varScale="1">
        <p:scale>
          <a:sx n="76" d="100"/>
          <a:sy n="76" d="100"/>
        </p:scale>
        <p:origin x="48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B0DB3-A8FF-4ABB-9E2E-D960422260EB}"/>
              </a:ext>
            </a:extLst>
          </p:cNvPr>
          <p:cNvSpPr>
            <a:spLocks noGrp="1"/>
          </p:cNvSpPr>
          <p:nvPr>
            <p:ph type="ctrTitle"/>
          </p:nvPr>
        </p:nvSpPr>
        <p:spPr>
          <a:xfrm>
            <a:off x="1524000" y="1122363"/>
            <a:ext cx="9144000" cy="3025308"/>
          </a:xfrm>
        </p:spPr>
        <p:txBody>
          <a:bodyPr anchor="b">
            <a:normAutofit/>
          </a:bodyPr>
          <a:lstStyle>
            <a:lvl1pPr algn="ctr">
              <a:defRPr sz="6600"/>
            </a:lvl1pPr>
          </a:lstStyle>
          <a:p>
            <a:r>
              <a:rPr lang="en-US" dirty="0"/>
              <a:t>Click to edit Master title style</a:t>
            </a:r>
          </a:p>
        </p:txBody>
      </p:sp>
      <p:sp>
        <p:nvSpPr>
          <p:cNvPr id="3" name="Subtitle 2">
            <a:extLst>
              <a:ext uri="{FF2B5EF4-FFF2-40B4-BE49-F238E27FC236}">
                <a16:creationId xmlns:a16="http://schemas.microsoft.com/office/drawing/2014/main" id="{8BEE0618-75D7-410F-859C-CDF53BC53E85}"/>
              </a:ext>
            </a:extLst>
          </p:cNvPr>
          <p:cNvSpPr>
            <a:spLocks noGrp="1"/>
          </p:cNvSpPr>
          <p:nvPr>
            <p:ph type="subTitle" idx="1"/>
          </p:nvPr>
        </p:nvSpPr>
        <p:spPr>
          <a:xfrm>
            <a:off x="1524000" y="4386729"/>
            <a:ext cx="9144000" cy="1135529"/>
          </a:xfrm>
        </p:spPr>
        <p:txBody>
          <a:bodyPr>
            <a:normAutofit/>
          </a:bodyPr>
          <a:lstStyle>
            <a:lvl1pPr marL="0" indent="0" algn="ctr">
              <a:lnSpc>
                <a:spcPct val="12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237F11-76DB-4DD9-9747-3F38D05BA0FE}"/>
              </a:ext>
            </a:extLst>
          </p:cNvPr>
          <p:cNvSpPr>
            <a:spLocks noGrp="1"/>
          </p:cNvSpPr>
          <p:nvPr>
            <p:ph type="dt" sz="half" idx="10"/>
          </p:nvPr>
        </p:nvSpPr>
        <p:spPr/>
        <p:txBody>
          <a:bodyPr/>
          <a:lstStyle/>
          <a:p>
            <a:fld id="{11EAACC7-3B3F-47D1-959A-EF58926E955E}" type="datetimeFigureOut">
              <a:rPr lang="en-US" smtClean="0"/>
              <a:t>4/25/2022</a:t>
            </a:fld>
            <a:endParaRPr lang="en-US"/>
          </a:p>
        </p:txBody>
      </p:sp>
      <p:sp>
        <p:nvSpPr>
          <p:cNvPr id="5" name="Footer Placeholder 4">
            <a:extLst>
              <a:ext uri="{FF2B5EF4-FFF2-40B4-BE49-F238E27FC236}">
                <a16:creationId xmlns:a16="http://schemas.microsoft.com/office/drawing/2014/main" id="{3059F581-81B0-44B3-ABA5-A25CA4BAE4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10D591-ADCF-4300-8282-72AE357F3D2D}"/>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715841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E5C77-55F8-4677-A96C-E6D3F5545D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A064EF-ADDA-4943-8F87-A7469D7997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B0D493-D1E7-4358-95E9-B5B80A49E603}"/>
              </a:ext>
            </a:extLst>
          </p:cNvPr>
          <p:cNvSpPr>
            <a:spLocks noGrp="1"/>
          </p:cNvSpPr>
          <p:nvPr>
            <p:ph type="dt" sz="half" idx="10"/>
          </p:nvPr>
        </p:nvSpPr>
        <p:spPr/>
        <p:txBody>
          <a:bodyPr/>
          <a:lstStyle/>
          <a:p>
            <a:fld id="{11EAACC7-3B3F-47D1-959A-EF58926E955E}" type="datetimeFigureOut">
              <a:rPr lang="en-US" smtClean="0"/>
              <a:t>4/25/2022</a:t>
            </a:fld>
            <a:endParaRPr lang="en-US"/>
          </a:p>
        </p:txBody>
      </p:sp>
      <p:sp>
        <p:nvSpPr>
          <p:cNvPr id="5" name="Footer Placeholder 4">
            <a:extLst>
              <a:ext uri="{FF2B5EF4-FFF2-40B4-BE49-F238E27FC236}">
                <a16:creationId xmlns:a16="http://schemas.microsoft.com/office/drawing/2014/main" id="{A6E98326-3276-4B9E-960F-10C6677BFA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4C3AC2-288D-4FEE-BF80-0EAEDDFAB049}"/>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18931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333C6A-5417-40BD-BF7A-9405832237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3BCB45-B343-46F6-9718-AA0D68CED1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BDA2A4-FD34-4E17-908F-4367B1E644C3}"/>
              </a:ext>
            </a:extLst>
          </p:cNvPr>
          <p:cNvSpPr>
            <a:spLocks noGrp="1"/>
          </p:cNvSpPr>
          <p:nvPr>
            <p:ph type="dt" sz="half" idx="10"/>
          </p:nvPr>
        </p:nvSpPr>
        <p:spPr/>
        <p:txBody>
          <a:bodyPr/>
          <a:lstStyle/>
          <a:p>
            <a:fld id="{11EAACC7-3B3F-47D1-959A-EF58926E955E}" type="datetimeFigureOut">
              <a:rPr lang="en-US" smtClean="0"/>
              <a:t>4/25/2022</a:t>
            </a:fld>
            <a:endParaRPr lang="en-US"/>
          </a:p>
        </p:txBody>
      </p:sp>
      <p:sp>
        <p:nvSpPr>
          <p:cNvPr id="5" name="Footer Placeholder 4">
            <a:extLst>
              <a:ext uri="{FF2B5EF4-FFF2-40B4-BE49-F238E27FC236}">
                <a16:creationId xmlns:a16="http://schemas.microsoft.com/office/drawing/2014/main" id="{93B87AE3-776D-451D-AA52-C06B74724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0C4D5-BE1E-4D6A-9196-E0F9E42B2E1E}"/>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73936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75558-A264-444E-829B-51AAE6B4BFCE}"/>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908D9373-37D1-4135-8D34-755E139F79DD}"/>
              </a:ext>
            </a:extLst>
          </p:cNvPr>
          <p:cNvSpPr>
            <a:spLocks noGrp="1"/>
          </p:cNvSpPr>
          <p:nvPr>
            <p:ph idx="1"/>
          </p:nvPr>
        </p:nvSpPr>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55E4A6B-1966-4E57-9FB8-8B111E97BC11}"/>
              </a:ext>
            </a:extLst>
          </p:cNvPr>
          <p:cNvSpPr>
            <a:spLocks noGrp="1"/>
          </p:cNvSpPr>
          <p:nvPr>
            <p:ph type="dt" sz="half" idx="10"/>
          </p:nvPr>
        </p:nvSpPr>
        <p:spPr/>
        <p:txBody>
          <a:bodyPr/>
          <a:lstStyle/>
          <a:p>
            <a:fld id="{11EAACC7-3B3F-47D1-959A-EF58926E955E}" type="datetimeFigureOut">
              <a:rPr lang="en-US" smtClean="0"/>
              <a:t>4/25/2022</a:t>
            </a:fld>
            <a:endParaRPr lang="en-US" dirty="0"/>
          </a:p>
        </p:txBody>
      </p:sp>
      <p:sp>
        <p:nvSpPr>
          <p:cNvPr id="5" name="Footer Placeholder 4">
            <a:extLst>
              <a:ext uri="{FF2B5EF4-FFF2-40B4-BE49-F238E27FC236}">
                <a16:creationId xmlns:a16="http://schemas.microsoft.com/office/drawing/2014/main" id="{133FC3DD-F2BE-41FF-895B-00129AAB15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1F830C-8424-4FAF-A011-605AE1D147FC}"/>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937968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A1BE8-ECC1-4027-B16E-C7BECCA9DF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46C7E1-471A-46AA-8068-98E68C0C20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7C9F8F-EC48-4D16-B4C6-023A7B607BE6}"/>
              </a:ext>
            </a:extLst>
          </p:cNvPr>
          <p:cNvSpPr>
            <a:spLocks noGrp="1"/>
          </p:cNvSpPr>
          <p:nvPr>
            <p:ph type="dt" sz="half" idx="10"/>
          </p:nvPr>
        </p:nvSpPr>
        <p:spPr/>
        <p:txBody>
          <a:bodyPr/>
          <a:lstStyle/>
          <a:p>
            <a:fld id="{11EAACC7-3B3F-47D1-959A-EF58926E955E}" type="datetimeFigureOut">
              <a:rPr lang="en-US" smtClean="0"/>
              <a:t>4/25/2022</a:t>
            </a:fld>
            <a:endParaRPr lang="en-US"/>
          </a:p>
        </p:txBody>
      </p:sp>
      <p:sp>
        <p:nvSpPr>
          <p:cNvPr id="5" name="Footer Placeholder 4">
            <a:extLst>
              <a:ext uri="{FF2B5EF4-FFF2-40B4-BE49-F238E27FC236}">
                <a16:creationId xmlns:a16="http://schemas.microsoft.com/office/drawing/2014/main" id="{B79FA5B3-F726-417B-932A-B93E0C8F5A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7D21F1-1A24-43EA-AB09-3024C491E8FB}"/>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780788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16569-B648-4D50-BEB8-E8DAE24D6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0831B3-A1FD-470C-BEEE-4CFB441502DD}"/>
              </a:ext>
            </a:extLst>
          </p:cNvPr>
          <p:cNvSpPr>
            <a:spLocks noGrp="1"/>
          </p:cNvSpPr>
          <p:nvPr>
            <p:ph sz="half" idx="1"/>
          </p:nvPr>
        </p:nvSpPr>
        <p:spPr>
          <a:xfrm>
            <a:off x="838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1F34A17-C244-438C-9AE3-FB9B3CE3BD8F}"/>
              </a:ext>
            </a:extLst>
          </p:cNvPr>
          <p:cNvSpPr>
            <a:spLocks noGrp="1"/>
          </p:cNvSpPr>
          <p:nvPr>
            <p:ph sz="half" idx="2"/>
          </p:nvPr>
        </p:nvSpPr>
        <p:spPr>
          <a:xfrm>
            <a:off x="6172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CFA3AA-3FC1-4B98-8F99-1726F1AC0A38}"/>
              </a:ext>
            </a:extLst>
          </p:cNvPr>
          <p:cNvSpPr>
            <a:spLocks noGrp="1"/>
          </p:cNvSpPr>
          <p:nvPr>
            <p:ph type="dt" sz="half" idx="10"/>
          </p:nvPr>
        </p:nvSpPr>
        <p:spPr/>
        <p:txBody>
          <a:bodyPr/>
          <a:lstStyle/>
          <a:p>
            <a:fld id="{11EAACC7-3B3F-47D1-959A-EF58926E955E}" type="datetimeFigureOut">
              <a:rPr lang="en-US" smtClean="0"/>
              <a:t>4/25/2022</a:t>
            </a:fld>
            <a:endParaRPr lang="en-US"/>
          </a:p>
        </p:txBody>
      </p:sp>
      <p:sp>
        <p:nvSpPr>
          <p:cNvPr id="6" name="Footer Placeholder 5">
            <a:extLst>
              <a:ext uri="{FF2B5EF4-FFF2-40B4-BE49-F238E27FC236}">
                <a16:creationId xmlns:a16="http://schemas.microsoft.com/office/drawing/2014/main" id="{1CE10883-BACC-41A1-9067-ECFDB937D7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7660A2-13C9-4432-A6EB-A4FF3D78F15F}"/>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653355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7C843-C993-4E9C-80DD-3620816E56A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91A8E3-B066-4511-9C6E-A3435B64DD88}"/>
              </a:ext>
            </a:extLst>
          </p:cNvPr>
          <p:cNvSpPr>
            <a:spLocks noGrp="1"/>
          </p:cNvSpPr>
          <p:nvPr>
            <p:ph type="body" idx="1"/>
          </p:nvPr>
        </p:nvSpPr>
        <p:spPr>
          <a:xfrm>
            <a:off x="839788" y="1734325"/>
            <a:ext cx="5157787" cy="823912"/>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86B63-4102-4802-94D7-F138F80F3E19}"/>
              </a:ext>
            </a:extLst>
          </p:cNvPr>
          <p:cNvSpPr>
            <a:spLocks noGrp="1"/>
          </p:cNvSpPr>
          <p:nvPr>
            <p:ph sz="half" idx="2"/>
          </p:nvPr>
        </p:nvSpPr>
        <p:spPr>
          <a:xfrm>
            <a:off x="839788" y="2558237"/>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C924765-08A7-4A60-86DC-DC420F60BBAE}"/>
              </a:ext>
            </a:extLst>
          </p:cNvPr>
          <p:cNvSpPr>
            <a:spLocks noGrp="1"/>
          </p:cNvSpPr>
          <p:nvPr>
            <p:ph type="body" sz="quarter" idx="3"/>
          </p:nvPr>
        </p:nvSpPr>
        <p:spPr>
          <a:xfrm>
            <a:off x="6172200" y="1734325"/>
            <a:ext cx="5183188" cy="823912"/>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AA2795-EFB6-4000-8F25-FBB62646C0CD}"/>
              </a:ext>
            </a:extLst>
          </p:cNvPr>
          <p:cNvSpPr>
            <a:spLocks noGrp="1"/>
          </p:cNvSpPr>
          <p:nvPr>
            <p:ph sz="quarter" idx="4"/>
          </p:nvPr>
        </p:nvSpPr>
        <p:spPr>
          <a:xfrm>
            <a:off x="6172200" y="2558237"/>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942CFB-FE12-494A-9C41-3CB90F07BDAA}"/>
              </a:ext>
            </a:extLst>
          </p:cNvPr>
          <p:cNvSpPr>
            <a:spLocks noGrp="1"/>
          </p:cNvSpPr>
          <p:nvPr>
            <p:ph type="dt" sz="half" idx="10"/>
          </p:nvPr>
        </p:nvSpPr>
        <p:spPr/>
        <p:txBody>
          <a:bodyPr/>
          <a:lstStyle/>
          <a:p>
            <a:fld id="{11EAACC7-3B3F-47D1-959A-EF58926E955E}" type="datetimeFigureOut">
              <a:rPr lang="en-US" smtClean="0"/>
              <a:t>4/25/2022</a:t>
            </a:fld>
            <a:endParaRPr lang="en-US"/>
          </a:p>
        </p:txBody>
      </p:sp>
      <p:sp>
        <p:nvSpPr>
          <p:cNvPr id="8" name="Footer Placeholder 7">
            <a:extLst>
              <a:ext uri="{FF2B5EF4-FFF2-40B4-BE49-F238E27FC236}">
                <a16:creationId xmlns:a16="http://schemas.microsoft.com/office/drawing/2014/main" id="{6C3A07E3-59E1-4EBD-9687-4B6ABE96AC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F7BB23-7539-4674-8B66-ACEFF94686CE}"/>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665052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841DB-C73C-4968-B434-A6AA14DAF6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8152BF-92C7-4BF5-A9DB-16A0BF0F5F5D}"/>
              </a:ext>
            </a:extLst>
          </p:cNvPr>
          <p:cNvSpPr>
            <a:spLocks noGrp="1"/>
          </p:cNvSpPr>
          <p:nvPr>
            <p:ph type="dt" sz="half" idx="10"/>
          </p:nvPr>
        </p:nvSpPr>
        <p:spPr/>
        <p:txBody>
          <a:bodyPr/>
          <a:lstStyle/>
          <a:p>
            <a:fld id="{11EAACC7-3B3F-47D1-959A-EF58926E955E}" type="datetimeFigureOut">
              <a:rPr lang="en-US" smtClean="0"/>
              <a:t>4/25/2022</a:t>
            </a:fld>
            <a:endParaRPr lang="en-US"/>
          </a:p>
        </p:txBody>
      </p:sp>
      <p:sp>
        <p:nvSpPr>
          <p:cNvPr id="4" name="Footer Placeholder 3">
            <a:extLst>
              <a:ext uri="{FF2B5EF4-FFF2-40B4-BE49-F238E27FC236}">
                <a16:creationId xmlns:a16="http://schemas.microsoft.com/office/drawing/2014/main" id="{C1289DB7-F492-4037-A439-D70F7E5565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FA96F1-8B8A-4E83-B3C2-E10DE522AD30}"/>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476141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fld id="{11EAACC7-3B3F-47D1-959A-EF58926E955E}" type="datetimeFigureOut">
              <a:rPr lang="en-US" smtClean="0"/>
              <a:t>4/25/2022</a:t>
            </a:fld>
            <a:endParaRPr lang="en-US"/>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490591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CBE2C-9DAA-489D-AC88-15CBBA8A9B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E124BE-E494-445A-A4FB-A2A8F28F0C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2446DE-9A32-4774-9F7C-86678CA90E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00115D-61B3-46D0-B4D3-30C374B526CF}"/>
              </a:ext>
            </a:extLst>
          </p:cNvPr>
          <p:cNvSpPr>
            <a:spLocks noGrp="1"/>
          </p:cNvSpPr>
          <p:nvPr>
            <p:ph type="dt" sz="half" idx="10"/>
          </p:nvPr>
        </p:nvSpPr>
        <p:spPr/>
        <p:txBody>
          <a:bodyPr/>
          <a:lstStyle/>
          <a:p>
            <a:fld id="{11EAACC7-3B3F-47D1-959A-EF58926E955E}" type="datetimeFigureOut">
              <a:rPr lang="en-US" smtClean="0"/>
              <a:t>4/25/2022</a:t>
            </a:fld>
            <a:endParaRPr lang="en-US"/>
          </a:p>
        </p:txBody>
      </p:sp>
      <p:sp>
        <p:nvSpPr>
          <p:cNvPr id="6" name="Footer Placeholder 5">
            <a:extLst>
              <a:ext uri="{FF2B5EF4-FFF2-40B4-BE49-F238E27FC236}">
                <a16:creationId xmlns:a16="http://schemas.microsoft.com/office/drawing/2014/main" id="{EF3C2AFC-D0F8-469F-B1E0-123C2E066E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B9BCDA-9EF7-4531-8021-AF7B30751516}"/>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292157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AE558-F89F-4688-94E5-77F37D49F1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CD35AF-8CA2-49BB-BAE9-F29A0186EC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05CAA98-55BD-4118-A8AF-D603060784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BFF4C5-82A8-4AD8-B7E2-2882F657683C}"/>
              </a:ext>
            </a:extLst>
          </p:cNvPr>
          <p:cNvSpPr>
            <a:spLocks noGrp="1"/>
          </p:cNvSpPr>
          <p:nvPr>
            <p:ph type="dt" sz="half" idx="10"/>
          </p:nvPr>
        </p:nvSpPr>
        <p:spPr/>
        <p:txBody>
          <a:bodyPr/>
          <a:lstStyle/>
          <a:p>
            <a:fld id="{11EAACC7-3B3F-47D1-959A-EF58926E955E}" type="datetimeFigureOut">
              <a:rPr lang="en-US" smtClean="0"/>
              <a:t>4/25/2022</a:t>
            </a:fld>
            <a:endParaRPr lang="en-US"/>
          </a:p>
        </p:txBody>
      </p:sp>
      <p:sp>
        <p:nvSpPr>
          <p:cNvPr id="6" name="Footer Placeholder 5">
            <a:extLst>
              <a:ext uri="{FF2B5EF4-FFF2-40B4-BE49-F238E27FC236}">
                <a16:creationId xmlns:a16="http://schemas.microsoft.com/office/drawing/2014/main" id="{3860B401-B64F-417B-8AD6-581A22E5E0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24BD4C-7149-44BF-8150-F72CAA95A56D}"/>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107759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4436E0F2-A64B-471E-93C0-8DFE08CC57C8}"/>
              </a:ext>
            </a:extLst>
          </p:cNvPr>
          <p:cNvCxnSpPr>
            <a:cxnSpLocks/>
          </p:cNvCxnSpPr>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C1E3AB1-2A8C-4607-9FAE-D8BDB280FE1A}"/>
              </a:ext>
            </a:extLst>
          </p:cNvPr>
          <p:cNvCxnSpPr>
            <a:cxnSpLocks/>
          </p:cNvCxnSpPr>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6D66059-832F-40B6-A35F-F56C8F38A1E7}"/>
              </a:ext>
            </a:extLst>
          </p:cNvPr>
          <p:cNvCxnSpPr>
            <a:cxnSpLocks/>
          </p:cNvCxnSpPr>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515E2ED-7EA9-448D-83FA-54C3DF9723BD}"/>
              </a:ext>
            </a:extLst>
          </p:cNvPr>
          <p:cNvCxnSpPr>
            <a:cxnSpLocks/>
          </p:cNvCxnSpPr>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0595356-EABD-4767-AC9D-EA21FF115EC0}"/>
              </a:ext>
            </a:extLst>
          </p:cNvPr>
          <p:cNvCxnSpPr>
            <a:cxnSpLocks/>
          </p:cNvCxnSpPr>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8CD9F06-9628-469C-B788-A894E3E08281}"/>
              </a:ext>
            </a:extLst>
          </p:cNvPr>
          <p:cNvCxnSpPr>
            <a:cxnSpLocks/>
          </p:cNvCxnSpPr>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550A431-0B61-421B-B4B7-24C0CFF0F938}"/>
              </a:ext>
            </a:extLst>
          </p:cNvPr>
          <p:cNvCxnSpPr>
            <a:cxnSpLocks/>
          </p:cNvCxnSpPr>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675B94C5-D205-4339-B029-5D0FD2E5F3DB}"/>
              </a:ext>
            </a:extLst>
          </p:cNvPr>
          <p:cNvSpPr>
            <a:spLocks noGrp="1"/>
          </p:cNvSpPr>
          <p:nvPr>
            <p:ph type="title"/>
          </p:nvPr>
        </p:nvSpPr>
        <p:spPr>
          <a:xfrm>
            <a:off x="1143000" y="533401"/>
            <a:ext cx="9906000" cy="138215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096DC5C-BD34-4CE4-8AA7-A6A4B9516F8F}"/>
              </a:ext>
            </a:extLst>
          </p:cNvPr>
          <p:cNvSpPr>
            <a:spLocks noGrp="1"/>
          </p:cNvSpPr>
          <p:nvPr>
            <p:ph type="body" idx="1"/>
          </p:nvPr>
        </p:nvSpPr>
        <p:spPr>
          <a:xfrm>
            <a:off x="1143000" y="2009554"/>
            <a:ext cx="9906000" cy="402442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1F192A7-D622-449D-9FC2-48FDE4D690F1}"/>
              </a:ext>
            </a:extLst>
          </p:cNvPr>
          <p:cNvSpPr>
            <a:spLocks noGrp="1"/>
          </p:cNvSpPr>
          <p:nvPr>
            <p:ph type="dt" sz="half" idx="2"/>
          </p:nvPr>
        </p:nvSpPr>
        <p:spPr>
          <a:xfrm>
            <a:off x="7337102" y="6398878"/>
            <a:ext cx="4193908"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fld id="{11EAACC7-3B3F-47D1-959A-EF58926E955E}" type="datetimeFigureOut">
              <a:rPr lang="en-US" smtClean="0"/>
              <a:t>4/25/2022</a:t>
            </a:fld>
            <a:endParaRPr lang="en-US"/>
          </a:p>
        </p:txBody>
      </p:sp>
      <p:sp>
        <p:nvSpPr>
          <p:cNvPr id="5" name="Footer Placeholder 4">
            <a:extLst>
              <a:ext uri="{FF2B5EF4-FFF2-40B4-BE49-F238E27FC236}">
                <a16:creationId xmlns:a16="http://schemas.microsoft.com/office/drawing/2014/main" id="{8435B93C-2BE9-4847-BFE5-D3CBCC6E948C}"/>
              </a:ext>
            </a:extLst>
          </p:cNvPr>
          <p:cNvSpPr>
            <a:spLocks noGrp="1"/>
          </p:cNvSpPr>
          <p:nvPr>
            <p:ph type="ftr" sz="quarter" idx="3"/>
          </p:nvPr>
        </p:nvSpPr>
        <p:spPr>
          <a:xfrm>
            <a:off x="154429" y="6398878"/>
            <a:ext cx="4497315" cy="365125"/>
          </a:xfrm>
          <a:prstGeom prst="rect">
            <a:avLst/>
          </a:prstGeom>
        </p:spPr>
        <p:txBody>
          <a:bodyPr vert="horz" lIns="91440" tIns="45720" rIns="91440" bIns="45720" rtlCol="0" anchor="ctr">
            <a:normAutofit/>
          </a:bodyPr>
          <a:lstStyle>
            <a:lvl1pPr algn="l">
              <a:defRPr sz="1200" b="1" spc="30" baseline="0">
                <a:solidFill>
                  <a:schemeClr val="tx2"/>
                </a:solidFill>
                <a:latin typeface="+mj-lt"/>
              </a:defRPr>
            </a:lvl1pPr>
          </a:lstStyle>
          <a:p>
            <a:endParaRPr lang="en-US" dirty="0"/>
          </a:p>
        </p:txBody>
      </p:sp>
      <p:sp>
        <p:nvSpPr>
          <p:cNvPr id="6" name="Slide Number Placeholder 5">
            <a:extLst>
              <a:ext uri="{FF2B5EF4-FFF2-40B4-BE49-F238E27FC236}">
                <a16:creationId xmlns:a16="http://schemas.microsoft.com/office/drawing/2014/main" id="{ADF70A99-395E-4F22-8AAB-6C7EE743D7D5}"/>
              </a:ext>
            </a:extLst>
          </p:cNvPr>
          <p:cNvSpPr>
            <a:spLocks noGrp="1"/>
          </p:cNvSpPr>
          <p:nvPr>
            <p:ph type="sldNum" sz="quarter" idx="4"/>
          </p:nvPr>
        </p:nvSpPr>
        <p:spPr>
          <a:xfrm>
            <a:off x="11602477" y="6398878"/>
            <a:ext cx="470887"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fld id="{312CC964-A50B-4C29-B4E4-2C30BB34CCF3}" type="slidenum">
              <a:rPr lang="en-US" smtClean="0"/>
              <a:t>‹#›</a:t>
            </a:fld>
            <a:endParaRPr lang="en-US"/>
          </a:p>
        </p:txBody>
      </p:sp>
    </p:spTree>
    <p:extLst>
      <p:ext uri="{BB962C8B-B14F-4D97-AF65-F5344CB8AC3E}">
        <p14:creationId xmlns:p14="http://schemas.microsoft.com/office/powerpoint/2010/main" val="88583505"/>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44" r:id="rId6"/>
    <p:sldLayoutId id="2147483740" r:id="rId7"/>
    <p:sldLayoutId id="2147483741" r:id="rId8"/>
    <p:sldLayoutId id="2147483742" r:id="rId9"/>
    <p:sldLayoutId id="2147483743" r:id="rId10"/>
    <p:sldLayoutId id="2147483745" r:id="rId11"/>
  </p:sldLayoutIdLst>
  <p:txStyles>
    <p:titleStyle>
      <a:lvl1pPr algn="l" defTabSz="914400" rtl="0" eaLnBrk="1" latinLnBrk="0" hangingPunct="1">
        <a:lnSpc>
          <a:spcPct val="90000"/>
        </a:lnSpc>
        <a:spcBef>
          <a:spcPct val="0"/>
        </a:spcBef>
        <a:buNone/>
        <a:defRPr sz="4400" i="1" kern="1200" cap="all" baseline="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pdb.alanya.edu.tr:9512/media/fzblfbm1/02-10-2014-yabanc%C4%B1-uyruklu-%C3%B6%C4%9Fretim-elemanlar%C4%B1.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pdb.alanya.edu.tr:9512/media/5uijkzwy/03-08-1999-yabanc%C4%B1-uyruklu-personele-idari-g%C3%B6rev-verilemeyece%C4%9Fine-dair.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pdb.alanya.edu.tr:9512/media/hbzj3soe/13-10-2014-yabanc%C4%B1-uyruklu-%C3%B6%C4%9Fretim-elemanlar%C4%B1-hk-yurt-d%C4%B1%C5%9F%C4%B1-g%C3%B6revlendirme.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pdb.alanya.edu.tr:9512/media/frnbakyu/%C3%A7al%C4%B1%C5%9Fma-izni-sistemi-kullanma-k%C4%B1lavuz.pdf" TargetMode="External"/><Relationship Id="rId2" Type="http://schemas.openxmlformats.org/officeDocument/2006/relationships/hyperlink" Target="https://ecalismaizni.csgb.gov.tr/eizin" TargetMode="External"/><Relationship Id="rId1" Type="http://schemas.openxmlformats.org/officeDocument/2006/relationships/slideLayout" Target="../slideLayouts/slideLayout2.xml"/><Relationship Id="rId4" Type="http://schemas.openxmlformats.org/officeDocument/2006/relationships/hyperlink" Target="https://pdb.alanya.edu.tr:9512/media/nesia1gp/tip-s%C3%B6zle%C5%9Fme.doc"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pdb.alanya.edu.tr:9512/media/h0kblx5m/3-yabanc%C4%B1-uyruklu-%C3%B6%C4%9Fretim-eleman%C4%B1-bilgi-derleme-formu.xls" TargetMode="External"/><Relationship Id="rId7" Type="http://schemas.openxmlformats.org/officeDocument/2006/relationships/hyperlink" Target="https://pdb.alanya.edu.tr:9512/media/sqwbk34q/yabanc%C4%B1-uyruklu-bilgi-derleme-ve-kimlik-formu.xlsx" TargetMode="External"/><Relationship Id="rId2" Type="http://schemas.openxmlformats.org/officeDocument/2006/relationships/hyperlink" Target="https://pdb.alanya.edu.tr:9512/media/sdmkzurj/2-a%C3%A7%C4%B1k-kimlik-formu.doc" TargetMode="External"/><Relationship Id="rId1" Type="http://schemas.openxmlformats.org/officeDocument/2006/relationships/slideLayout" Target="../slideLayouts/slideLayout2.xml"/><Relationship Id="rId6" Type="http://schemas.openxmlformats.org/officeDocument/2006/relationships/hyperlink" Target="https://pdb.alanya.edu.tr:9512/media/yquafuds/9-ilk-defa-%C3%A7al%C4%B1%C5%9Ft%C4%B1r%C4%B1lacak-yabanc%C4%B1-uyruklu-%C3%B6%C4%9Fretim-elemanlar%C4%B1na-ili%C5%9Fkin-bilgileri-g%C3%B6sterir-tablo.xls" TargetMode="External"/><Relationship Id="rId5" Type="http://schemas.openxmlformats.org/officeDocument/2006/relationships/hyperlink" Target="https://pdb.alanya.edu.tr:9512/media/butfhja2/5-vize-talep-formu.doc" TargetMode="External"/><Relationship Id="rId4" Type="http://schemas.openxmlformats.org/officeDocument/2006/relationships/hyperlink" Target="https://pdb.alanya.edu.tr:9512/media/5qllcyjp/4-yabanc%C4%B1-uyruklu-kimlik-bilgi-formu.doc"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52B717E-679E-41A4-B95A-8F7DFAD3FA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23">
            <a:extLst>
              <a:ext uri="{FF2B5EF4-FFF2-40B4-BE49-F238E27FC236}">
                <a16:creationId xmlns:a16="http://schemas.microsoft.com/office/drawing/2014/main" id="{0B0EB278-F8C7-43AD-BCE2-A2F4D98C4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1"/>
            <a:ext cx="7960944" cy="6859759"/>
          </a:xfrm>
          <a:custGeom>
            <a:avLst/>
            <a:gdLst>
              <a:gd name="connsiteX0" fmla="*/ 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0 w 5803153"/>
              <a:gd name="connsiteY4" fmla="*/ 0 h 6857998"/>
              <a:gd name="connsiteX0" fmla="*/ 101600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1016000 w 5803153"/>
              <a:gd name="connsiteY4" fmla="*/ 0 h 6857998"/>
              <a:gd name="connsiteX0" fmla="*/ 133872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338729 w 6125882"/>
              <a:gd name="connsiteY4" fmla="*/ 0 h 6857998"/>
              <a:gd name="connsiteX0" fmla="*/ 1697317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697317 w 6125882"/>
              <a:gd name="connsiteY4" fmla="*/ 0 h 6857998"/>
              <a:gd name="connsiteX0" fmla="*/ 2702091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2702091 w 6125882"/>
              <a:gd name="connsiteY4" fmla="*/ 0 h 6857998"/>
              <a:gd name="connsiteX0" fmla="*/ 3837993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3837993 w 6125882"/>
              <a:gd name="connsiteY4" fmla="*/ 0 h 6857998"/>
              <a:gd name="connsiteX0" fmla="*/ 3244301 w 6125882"/>
              <a:gd name="connsiteY0" fmla="*/ 0 h 6868949"/>
              <a:gd name="connsiteX1" fmla="*/ 6125882 w 6125882"/>
              <a:gd name="connsiteY1" fmla="*/ 10951 h 6868949"/>
              <a:gd name="connsiteX2" fmla="*/ 6125882 w 6125882"/>
              <a:gd name="connsiteY2" fmla="*/ 6868949 h 6868949"/>
              <a:gd name="connsiteX3" fmla="*/ 0 w 6125882"/>
              <a:gd name="connsiteY3" fmla="*/ 6856996 h 6868949"/>
              <a:gd name="connsiteX4" fmla="*/ 3244301 w 6125882"/>
              <a:gd name="connsiteY4" fmla="*/ 0 h 6868949"/>
              <a:gd name="connsiteX0" fmla="*/ 3010169 w 6125882"/>
              <a:gd name="connsiteY0" fmla="*/ 0 h 6868949"/>
              <a:gd name="connsiteX1" fmla="*/ 6125882 w 6125882"/>
              <a:gd name="connsiteY1" fmla="*/ 10951 h 6868949"/>
              <a:gd name="connsiteX2" fmla="*/ 6125882 w 6125882"/>
              <a:gd name="connsiteY2" fmla="*/ 6868949 h 6868949"/>
              <a:gd name="connsiteX3" fmla="*/ 0 w 6125882"/>
              <a:gd name="connsiteY3" fmla="*/ 6856996 h 6868949"/>
              <a:gd name="connsiteX4" fmla="*/ 3010169 w 6125882"/>
              <a:gd name="connsiteY4" fmla="*/ 0 h 6868949"/>
              <a:gd name="connsiteX0" fmla="*/ 2951635 w 6067348"/>
              <a:gd name="connsiteY0" fmla="*/ 0 h 6868949"/>
              <a:gd name="connsiteX1" fmla="*/ 6067348 w 6067348"/>
              <a:gd name="connsiteY1" fmla="*/ 10951 h 6868949"/>
              <a:gd name="connsiteX2" fmla="*/ 6067348 w 6067348"/>
              <a:gd name="connsiteY2" fmla="*/ 6868949 h 6868949"/>
              <a:gd name="connsiteX3" fmla="*/ 0 w 6067348"/>
              <a:gd name="connsiteY3" fmla="*/ 6867946 h 6868949"/>
              <a:gd name="connsiteX4" fmla="*/ 2951635 w 6067348"/>
              <a:gd name="connsiteY4" fmla="*/ 0 h 6868949"/>
              <a:gd name="connsiteX0" fmla="*/ 2762929 w 6067348"/>
              <a:gd name="connsiteY0" fmla="*/ 0 h 6859759"/>
              <a:gd name="connsiteX1" fmla="*/ 6067348 w 6067348"/>
              <a:gd name="connsiteY1" fmla="*/ 1761 h 6859759"/>
              <a:gd name="connsiteX2" fmla="*/ 6067348 w 6067348"/>
              <a:gd name="connsiteY2" fmla="*/ 6859759 h 6859759"/>
              <a:gd name="connsiteX3" fmla="*/ 0 w 6067348"/>
              <a:gd name="connsiteY3" fmla="*/ 6858756 h 6859759"/>
              <a:gd name="connsiteX4" fmla="*/ 2762929 w 6067348"/>
              <a:gd name="connsiteY4" fmla="*/ 0 h 6859759"/>
              <a:gd name="connsiteX0" fmla="*/ 2675315 w 6067348"/>
              <a:gd name="connsiteY0" fmla="*/ 0 h 6859759"/>
              <a:gd name="connsiteX1" fmla="*/ 6067348 w 6067348"/>
              <a:gd name="connsiteY1" fmla="*/ 1761 h 6859759"/>
              <a:gd name="connsiteX2" fmla="*/ 6067348 w 6067348"/>
              <a:gd name="connsiteY2" fmla="*/ 6859759 h 6859759"/>
              <a:gd name="connsiteX3" fmla="*/ 0 w 6067348"/>
              <a:gd name="connsiteY3" fmla="*/ 6858756 h 6859759"/>
              <a:gd name="connsiteX4" fmla="*/ 2675315 w 6067348"/>
              <a:gd name="connsiteY4" fmla="*/ 0 h 6859759"/>
              <a:gd name="connsiteX0" fmla="*/ 2446171 w 5838204"/>
              <a:gd name="connsiteY0" fmla="*/ 0 h 6859759"/>
              <a:gd name="connsiteX1" fmla="*/ 5838204 w 5838204"/>
              <a:gd name="connsiteY1" fmla="*/ 1761 h 6859759"/>
              <a:gd name="connsiteX2" fmla="*/ 5838204 w 5838204"/>
              <a:gd name="connsiteY2" fmla="*/ 6859759 h 6859759"/>
              <a:gd name="connsiteX3" fmla="*/ 0 w 5838204"/>
              <a:gd name="connsiteY3" fmla="*/ 6858756 h 6859759"/>
              <a:gd name="connsiteX4" fmla="*/ 2446171 w 5838204"/>
              <a:gd name="connsiteY4" fmla="*/ 0 h 6859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38204" h="6859759">
                <a:moveTo>
                  <a:pt x="2446171" y="0"/>
                </a:moveTo>
                <a:lnTo>
                  <a:pt x="5838204" y="1761"/>
                </a:lnTo>
                <a:lnTo>
                  <a:pt x="5838204" y="6859759"/>
                </a:lnTo>
                <a:lnTo>
                  <a:pt x="0" y="6858756"/>
                </a:lnTo>
                <a:lnTo>
                  <a:pt x="2446171"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15397676-6130-4174-BDE2-8876CFA9F81B}"/>
              </a:ext>
            </a:extLst>
          </p:cNvPr>
          <p:cNvSpPr>
            <a:spLocks noGrp="1"/>
          </p:cNvSpPr>
          <p:nvPr>
            <p:ph type="ctrTitle"/>
          </p:nvPr>
        </p:nvSpPr>
        <p:spPr>
          <a:xfrm>
            <a:off x="0" y="47639"/>
            <a:ext cx="8099674" cy="3220236"/>
          </a:xfrm>
          <a:noFill/>
        </p:spPr>
        <p:txBody>
          <a:bodyPr>
            <a:normAutofit/>
          </a:bodyPr>
          <a:lstStyle/>
          <a:p>
            <a:pPr algn="l"/>
            <a:r>
              <a:rPr lang="tr-TR" sz="4200" dirty="0">
                <a:latin typeface="Times New Roman" panose="02020603050405020304" pitchFamily="18" charset="0"/>
                <a:cs typeface="Times New Roman" panose="02020603050405020304" pitchFamily="18" charset="0"/>
              </a:rPr>
              <a:t>ALANYA ALAADDİN KEYKUBAT ÜNİVERSİTESİ </a:t>
            </a:r>
            <a:br>
              <a:rPr lang="tr-TR" sz="4200" dirty="0">
                <a:latin typeface="Times New Roman" panose="02020603050405020304" pitchFamily="18" charset="0"/>
                <a:cs typeface="Times New Roman" panose="02020603050405020304" pitchFamily="18" charset="0"/>
              </a:rPr>
            </a:br>
            <a:br>
              <a:rPr lang="tr-TR" sz="4200" dirty="0">
                <a:latin typeface="Times New Roman" panose="02020603050405020304" pitchFamily="18" charset="0"/>
                <a:cs typeface="Times New Roman" panose="02020603050405020304" pitchFamily="18" charset="0"/>
              </a:rPr>
            </a:br>
            <a:br>
              <a:rPr lang="tr-TR" sz="4200" dirty="0">
                <a:latin typeface="Times New Roman" panose="02020603050405020304" pitchFamily="18" charset="0"/>
                <a:cs typeface="Times New Roman" panose="02020603050405020304" pitchFamily="18" charset="0"/>
              </a:rPr>
            </a:br>
            <a:endParaRPr lang="tr-TR" sz="4200" dirty="0">
              <a:latin typeface="Times New Roman" panose="02020603050405020304" pitchFamily="18" charset="0"/>
              <a:cs typeface="Times New Roman" panose="02020603050405020304" pitchFamily="18" charset="0"/>
            </a:endParaRPr>
          </a:p>
        </p:txBody>
      </p:sp>
      <p:sp>
        <p:nvSpPr>
          <p:cNvPr id="3" name="Alt Başlık 2">
            <a:extLst>
              <a:ext uri="{FF2B5EF4-FFF2-40B4-BE49-F238E27FC236}">
                <a16:creationId xmlns:a16="http://schemas.microsoft.com/office/drawing/2014/main" id="{D604FA56-B195-4560-B8FD-C3267FD19C83}"/>
              </a:ext>
            </a:extLst>
          </p:cNvPr>
          <p:cNvSpPr>
            <a:spLocks noGrp="1"/>
          </p:cNvSpPr>
          <p:nvPr>
            <p:ph type="subTitle" idx="1"/>
          </p:nvPr>
        </p:nvSpPr>
        <p:spPr>
          <a:xfrm>
            <a:off x="90488" y="2670502"/>
            <a:ext cx="7007290" cy="3561681"/>
          </a:xfrm>
        </p:spPr>
        <p:txBody>
          <a:bodyPr>
            <a:normAutofit/>
          </a:bodyPr>
          <a:lstStyle/>
          <a:p>
            <a:pPr algn="l">
              <a:lnSpc>
                <a:spcPct val="110000"/>
              </a:lnSpc>
            </a:pPr>
            <a:r>
              <a:rPr lang="tr-TR" sz="2200" dirty="0">
                <a:latin typeface="Times New Roman" panose="02020603050405020304" pitchFamily="18" charset="0"/>
                <a:cs typeface="Times New Roman" panose="02020603050405020304" pitchFamily="18" charset="0"/>
              </a:rPr>
              <a:t>SÖZLEŞMELİ YABANCI UYRUKLU </a:t>
            </a:r>
          </a:p>
          <a:p>
            <a:pPr algn="l">
              <a:lnSpc>
                <a:spcPct val="110000"/>
              </a:lnSpc>
            </a:pPr>
            <a:r>
              <a:rPr lang="tr-TR" sz="2200" dirty="0">
                <a:latin typeface="Times New Roman" panose="02020603050405020304" pitchFamily="18" charset="0"/>
                <a:cs typeface="Times New Roman" panose="02020603050405020304" pitchFamily="18" charset="0"/>
              </a:rPr>
              <a:t>ÖĞRETİM GÖREVLİSİ İSTİHDAMI</a:t>
            </a:r>
          </a:p>
          <a:p>
            <a:pPr algn="l">
              <a:lnSpc>
                <a:spcPct val="110000"/>
              </a:lnSpc>
            </a:pPr>
            <a:r>
              <a:rPr lang="tr-TR" sz="2200" dirty="0">
                <a:latin typeface="Times New Roman" panose="02020603050405020304" pitchFamily="18" charset="0"/>
                <a:cs typeface="Times New Roman" panose="02020603050405020304" pitchFamily="18" charset="0"/>
              </a:rPr>
              <a:t>USUL VE ESASLARI</a:t>
            </a:r>
          </a:p>
          <a:p>
            <a:pPr algn="l">
              <a:lnSpc>
                <a:spcPct val="110000"/>
              </a:lnSpc>
            </a:pPr>
            <a:endParaRPr lang="tr-TR" sz="2000" dirty="0">
              <a:latin typeface="Times New Roman" panose="02020603050405020304" pitchFamily="18" charset="0"/>
              <a:cs typeface="Times New Roman" panose="02020603050405020304" pitchFamily="18" charset="0"/>
            </a:endParaRPr>
          </a:p>
          <a:p>
            <a:pPr algn="l">
              <a:lnSpc>
                <a:spcPct val="110000"/>
              </a:lnSpc>
            </a:pPr>
            <a:endParaRPr lang="tr-TR" sz="1000" dirty="0">
              <a:latin typeface="Times New Roman" panose="02020603050405020304" pitchFamily="18" charset="0"/>
              <a:cs typeface="Times New Roman" panose="02020603050405020304" pitchFamily="18" charset="0"/>
            </a:endParaRPr>
          </a:p>
          <a:p>
            <a:pPr>
              <a:lnSpc>
                <a:spcPct val="110000"/>
              </a:lnSpc>
            </a:pPr>
            <a:endParaRPr lang="tr-TR" sz="1000" dirty="0">
              <a:latin typeface="Times New Roman" panose="02020603050405020304" pitchFamily="18" charset="0"/>
              <a:cs typeface="Times New Roman" panose="02020603050405020304" pitchFamily="18" charset="0"/>
            </a:endParaRPr>
          </a:p>
          <a:p>
            <a:pPr>
              <a:lnSpc>
                <a:spcPct val="110000"/>
              </a:lnSpc>
            </a:pPr>
            <a:endParaRPr lang="tr-TR" sz="1000" dirty="0">
              <a:latin typeface="Times New Roman" panose="02020603050405020304" pitchFamily="18" charset="0"/>
              <a:cs typeface="Times New Roman" panose="02020603050405020304" pitchFamily="18" charset="0"/>
            </a:endParaRPr>
          </a:p>
          <a:p>
            <a:pPr>
              <a:lnSpc>
                <a:spcPct val="110000"/>
              </a:lnSpc>
            </a:pPr>
            <a:r>
              <a:rPr lang="tr-TR" sz="1400" dirty="0">
                <a:latin typeface="Times New Roman" panose="02020603050405020304" pitchFamily="18" charset="0"/>
                <a:cs typeface="Times New Roman" panose="02020603050405020304" pitchFamily="18" charset="0"/>
              </a:rPr>
              <a:t>PERSONEL DAİRE BAŞKANLIĞI</a:t>
            </a:r>
          </a:p>
          <a:p>
            <a:pPr>
              <a:lnSpc>
                <a:spcPct val="110000"/>
              </a:lnSpc>
            </a:pPr>
            <a:r>
              <a:rPr lang="tr-TR" sz="1000" dirty="0">
                <a:latin typeface="Times New Roman" panose="02020603050405020304" pitchFamily="18" charset="0"/>
                <a:cs typeface="Times New Roman" panose="02020603050405020304" pitchFamily="18" charset="0"/>
              </a:rPr>
              <a:t>2022</a:t>
            </a:r>
            <a:endParaRPr lang="tr-TR" sz="1000" dirty="0"/>
          </a:p>
        </p:txBody>
      </p:sp>
      <p:cxnSp>
        <p:nvCxnSpPr>
          <p:cNvPr id="14" name="Straight Connector 13">
            <a:extLst>
              <a:ext uri="{FF2B5EF4-FFF2-40B4-BE49-F238E27FC236}">
                <a16:creationId xmlns:a16="http://schemas.microsoft.com/office/drawing/2014/main" id="{50A7A0AD-25ED-4137-AA04-A0E36CAA8E4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6521187" y="10631"/>
            <a:ext cx="876073" cy="68580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186F20B-6445-4368-B022-F9EABF15AE1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9307961" y="640726"/>
            <a:ext cx="2884039" cy="6217274"/>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99F97BBF-9EBF-4BEE-B39C-E6C666941D8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34086" y="0"/>
            <a:ext cx="2757914" cy="1425203"/>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pic>
        <p:nvPicPr>
          <p:cNvPr id="5" name="Resim 4">
            <a:extLst>
              <a:ext uri="{FF2B5EF4-FFF2-40B4-BE49-F238E27FC236}">
                <a16:creationId xmlns:a16="http://schemas.microsoft.com/office/drawing/2014/main" id="{C8C78781-2D9C-4EFD-BED4-15BD910934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645011"/>
            <a:ext cx="5562600" cy="5576541"/>
          </a:xfrm>
          <a:prstGeom prst="rect">
            <a:avLst/>
          </a:prstGeom>
        </p:spPr>
      </p:pic>
    </p:spTree>
    <p:extLst>
      <p:ext uri="{BB962C8B-B14F-4D97-AF65-F5344CB8AC3E}">
        <p14:creationId xmlns:p14="http://schemas.microsoft.com/office/powerpoint/2010/main" val="894077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883A3C-C99D-4842-BDE0-71D575B9A995}"/>
              </a:ext>
            </a:extLst>
          </p:cNvPr>
          <p:cNvSpPr>
            <a:spLocks noGrp="1"/>
          </p:cNvSpPr>
          <p:nvPr>
            <p:ph type="title"/>
          </p:nvPr>
        </p:nvSpPr>
        <p:spPr>
          <a:xfrm>
            <a:off x="1143000" y="533401"/>
            <a:ext cx="9906000" cy="959839"/>
          </a:xfrm>
        </p:spPr>
        <p:txBody>
          <a:bodyPr>
            <a:normAutofit/>
          </a:bodyPr>
          <a:lstStyle/>
          <a:p>
            <a:pPr algn="ctr"/>
            <a:r>
              <a:rPr lang="tr-TR" sz="4800" b="1" i="0" dirty="0">
                <a:latin typeface="Times New Roman" panose="02020603050405020304" pitchFamily="18" charset="0"/>
                <a:cs typeface="Times New Roman" panose="02020603050405020304" pitchFamily="18" charset="0"/>
              </a:rPr>
              <a:t>Yasal mevzuat</a:t>
            </a:r>
          </a:p>
        </p:txBody>
      </p:sp>
      <p:sp>
        <p:nvSpPr>
          <p:cNvPr id="3" name="İçerik Yer Tutucusu 2">
            <a:extLst>
              <a:ext uri="{FF2B5EF4-FFF2-40B4-BE49-F238E27FC236}">
                <a16:creationId xmlns:a16="http://schemas.microsoft.com/office/drawing/2014/main" id="{7F93CE71-58BF-4072-B7D8-F96F699BA2B9}"/>
              </a:ext>
            </a:extLst>
          </p:cNvPr>
          <p:cNvSpPr>
            <a:spLocks noGrp="1"/>
          </p:cNvSpPr>
          <p:nvPr>
            <p:ph idx="1"/>
          </p:nvPr>
        </p:nvSpPr>
        <p:spPr>
          <a:xfrm>
            <a:off x="1143000" y="1761687"/>
            <a:ext cx="9906000" cy="4681057"/>
          </a:xfrm>
        </p:spPr>
        <p:txBody>
          <a:bodyPr>
            <a:normAutofit fontScale="92500" lnSpcReduction="10000"/>
          </a:bodyPr>
          <a:lstStyle/>
          <a:p>
            <a:pPr marL="0" indent="0" algn="ctr">
              <a:buNone/>
            </a:pPr>
            <a:r>
              <a:rPr lang="tr-TR" sz="1800" b="1" dirty="0">
                <a:latin typeface="Times New Roman" panose="02020603050405020304" pitchFamily="18" charset="0"/>
                <a:cs typeface="Times New Roman" panose="02020603050405020304" pitchFamily="18" charset="0"/>
              </a:rPr>
              <a:t>YÜKSEKÖĞRETİM KURUMLARINDA YABANCI UYRUKLU ÖĞRETİM ELEMANI ÇALIŞTIRILMASI ESASLARINA İLİŞKİN BAKANLAR KURULU KARARI</a:t>
            </a:r>
          </a:p>
          <a:p>
            <a:pPr marL="0" indent="0" algn="just">
              <a:buNone/>
            </a:pPr>
            <a:r>
              <a:rPr lang="tr-TR" sz="1800" dirty="0">
                <a:latin typeface="Times New Roman" panose="02020603050405020304" pitchFamily="18" charset="0"/>
                <a:cs typeface="Times New Roman" panose="02020603050405020304" pitchFamily="18" charset="0"/>
              </a:rPr>
              <a:t>MADDE 11. </a:t>
            </a:r>
          </a:p>
          <a:p>
            <a:pPr marL="0" indent="0" algn="just">
              <a:buNone/>
            </a:pPr>
            <a:r>
              <a:rPr lang="tr-TR" sz="1800" dirty="0">
                <a:latin typeface="Times New Roman" panose="02020603050405020304" pitchFamily="18" charset="0"/>
                <a:cs typeface="Times New Roman" panose="02020603050405020304" pitchFamily="18" charset="0"/>
              </a:rPr>
              <a:t>Sözleşmeli statüde çalışan yabancı uyruklu öğretim elemanlarının yıllık izin süresi emsali kadrolu öğretim elemanlarının izin süresi kadardır.</a:t>
            </a:r>
          </a:p>
          <a:p>
            <a:pPr marL="0" indent="0" algn="just">
              <a:buNone/>
            </a:pPr>
            <a:r>
              <a:rPr lang="tr-TR" sz="1800" dirty="0">
                <a:latin typeface="Times New Roman" panose="02020603050405020304" pitchFamily="18" charset="0"/>
                <a:cs typeface="Times New Roman" panose="02020603050405020304" pitchFamily="18" charset="0"/>
              </a:rPr>
              <a:t>Bunlardan hamile olanlara; doğum öncesi sekiz, doğum sonrası sekiz olmak üzere toplam 16 hafta süreyle doğum izni verilir. Çoğul gebelik halinde doğum öncesi sekiz hafta izin süresine iki hafta eklenir. İsteyenler beklenen doğum tarihinden sekiz hafta önce, sağlık durumunun uygun olduğunu hekim raporu ile belgelemek koşulu ile doğuma üç hafta kalana kadar çalışabilir. </a:t>
            </a:r>
          </a:p>
          <a:p>
            <a:pPr marL="0" indent="0" algn="just">
              <a:buNone/>
            </a:pPr>
            <a:r>
              <a:rPr lang="tr-TR" sz="1800" dirty="0">
                <a:latin typeface="Times New Roman" panose="02020603050405020304" pitchFamily="18" charset="0"/>
                <a:cs typeface="Times New Roman" panose="02020603050405020304" pitchFamily="18" charset="0"/>
              </a:rPr>
              <a:t>Doğum öncesi üç hafta doğum izni kullananlar, doğum öncesi kullanmadıkları doğum iznini doğum sonrası kullanırlar.</a:t>
            </a:r>
          </a:p>
          <a:p>
            <a:pPr marL="0" indent="0" algn="just">
              <a:buNone/>
            </a:pPr>
            <a:r>
              <a:rPr lang="tr-TR" sz="1800" dirty="0">
                <a:latin typeface="Times New Roman" panose="02020603050405020304" pitchFamily="18" charset="0"/>
                <a:cs typeface="Times New Roman" panose="02020603050405020304" pitchFamily="18" charset="0"/>
              </a:rPr>
              <a:t> (3) Bu sürenin sonundan başlayarak bir yıl süreyle ders görevi programı günde bir buçuk saat süt izni kullanılabilecek şekilde yapılır.</a:t>
            </a:r>
          </a:p>
          <a:p>
            <a:pPr marL="0" indent="0" algn="just">
              <a:buNone/>
            </a:pPr>
            <a:r>
              <a:rPr lang="tr-TR" sz="1800" dirty="0">
                <a:latin typeface="Times New Roman" panose="02020603050405020304" pitchFamily="18" charset="0"/>
                <a:cs typeface="Times New Roman" panose="02020603050405020304" pitchFamily="18" charset="0"/>
              </a:rPr>
              <a:t> (4) </a:t>
            </a:r>
            <a:r>
              <a:rPr lang="tr-TR" sz="1800" b="1" dirty="0">
                <a:latin typeface="Times New Roman" panose="02020603050405020304" pitchFamily="18" charset="0"/>
                <a:cs typeface="Times New Roman" panose="02020603050405020304" pitchFamily="18" charset="0"/>
              </a:rPr>
              <a:t>Hastalık veya doğum izni sebebiyle ilgiliye 506 sayılı Sosyal Sigortalar Kanunu uyarınca yapılacak geçici iş göremezlik ödeneği tutarı ilgilinin aylık sözleşme ücretinden indirilir.</a:t>
            </a:r>
          </a:p>
        </p:txBody>
      </p:sp>
    </p:spTree>
    <p:extLst>
      <p:ext uri="{BB962C8B-B14F-4D97-AF65-F5344CB8AC3E}">
        <p14:creationId xmlns:p14="http://schemas.microsoft.com/office/powerpoint/2010/main" val="2585659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883A3C-C99D-4842-BDE0-71D575B9A995}"/>
              </a:ext>
            </a:extLst>
          </p:cNvPr>
          <p:cNvSpPr>
            <a:spLocks noGrp="1"/>
          </p:cNvSpPr>
          <p:nvPr>
            <p:ph type="title"/>
          </p:nvPr>
        </p:nvSpPr>
        <p:spPr>
          <a:xfrm>
            <a:off x="1143000" y="533401"/>
            <a:ext cx="9906000" cy="959839"/>
          </a:xfrm>
        </p:spPr>
        <p:txBody>
          <a:bodyPr>
            <a:normAutofit/>
          </a:bodyPr>
          <a:lstStyle/>
          <a:p>
            <a:pPr algn="ctr"/>
            <a:r>
              <a:rPr lang="tr-TR" sz="4800" b="1" i="0" dirty="0">
                <a:latin typeface="Times New Roman" panose="02020603050405020304" pitchFamily="18" charset="0"/>
                <a:cs typeface="Times New Roman" panose="02020603050405020304" pitchFamily="18" charset="0"/>
              </a:rPr>
              <a:t>özet</a:t>
            </a:r>
          </a:p>
        </p:txBody>
      </p:sp>
      <p:sp>
        <p:nvSpPr>
          <p:cNvPr id="3" name="İçerik Yer Tutucusu 2">
            <a:extLst>
              <a:ext uri="{FF2B5EF4-FFF2-40B4-BE49-F238E27FC236}">
                <a16:creationId xmlns:a16="http://schemas.microsoft.com/office/drawing/2014/main" id="{7F93CE71-58BF-4072-B7D8-F96F699BA2B9}"/>
              </a:ext>
            </a:extLst>
          </p:cNvPr>
          <p:cNvSpPr>
            <a:spLocks noGrp="1"/>
          </p:cNvSpPr>
          <p:nvPr>
            <p:ph idx="1"/>
          </p:nvPr>
        </p:nvSpPr>
        <p:spPr>
          <a:xfrm>
            <a:off x="1143000" y="1761687"/>
            <a:ext cx="9906000" cy="4681057"/>
          </a:xfrm>
        </p:spPr>
        <p:txBody>
          <a:bodyPr>
            <a:normAutofit/>
          </a:bodyPr>
          <a:lstStyle/>
          <a:p>
            <a:pPr marL="0" indent="0">
              <a:buNone/>
            </a:pPr>
            <a:r>
              <a:rPr lang="tr-TR" sz="2800" b="1" u="sng" dirty="0">
                <a:latin typeface="Times New Roman" panose="02020603050405020304" pitchFamily="18" charset="0"/>
                <a:cs typeface="Times New Roman" panose="02020603050405020304" pitchFamily="18" charset="0"/>
              </a:rPr>
              <a:t>KİMLER BU STATÜDE ÇALIŞTIRILAMAZ:</a:t>
            </a:r>
          </a:p>
          <a:p>
            <a:r>
              <a:rPr lang="tr-TR" sz="2800" dirty="0">
                <a:latin typeface="Times New Roman" panose="02020603050405020304" pitchFamily="18" charset="0"/>
                <a:cs typeface="Times New Roman" panose="02020603050405020304" pitchFamily="18" charset="0"/>
                <a:hlinkClick r:id="rId2"/>
              </a:rPr>
              <a:t>KKTC vatandaşları, </a:t>
            </a:r>
          </a:p>
          <a:p>
            <a:r>
              <a:rPr lang="tr-TR" sz="2800" dirty="0">
                <a:latin typeface="Times New Roman" panose="02020603050405020304" pitchFamily="18" charset="0"/>
                <a:cs typeface="Times New Roman" panose="02020603050405020304" pitchFamily="18" charset="0"/>
                <a:hlinkClick r:id="rId2"/>
              </a:rPr>
              <a:t>Birden fazla vatandaşlığına sahip olanlardan aynı zamanda Türk Vatandaşı olanlar. </a:t>
            </a:r>
            <a:endParaRPr lang="tr-TR" sz="2800" dirty="0">
              <a:latin typeface="Times New Roman" panose="02020603050405020304" pitchFamily="18" charset="0"/>
              <a:cs typeface="Times New Roman" panose="02020603050405020304" pitchFamily="18" charset="0"/>
            </a:endParaRPr>
          </a:p>
          <a:p>
            <a:pPr marL="0" indent="0">
              <a:buNone/>
            </a:pPr>
            <a:endParaRPr lang="tr-TR" sz="2800" b="1" u="sng" dirty="0">
              <a:latin typeface="Times New Roman" panose="02020603050405020304" pitchFamily="18" charset="0"/>
              <a:cs typeface="Times New Roman" panose="02020603050405020304" pitchFamily="18" charset="0"/>
            </a:endParaRPr>
          </a:p>
          <a:p>
            <a:pPr marL="0" indent="0">
              <a:buNone/>
            </a:pPr>
            <a:r>
              <a:rPr lang="tr-TR" sz="2800" b="1" u="sng" dirty="0">
                <a:latin typeface="Times New Roman" panose="02020603050405020304" pitchFamily="18" charset="0"/>
                <a:cs typeface="Times New Roman" panose="02020603050405020304" pitchFamily="18" charset="0"/>
              </a:rPr>
              <a:t>AZAMİ İSTİHDAM SAYISI:</a:t>
            </a:r>
          </a:p>
          <a:p>
            <a:pPr marL="0" indent="0">
              <a:buNone/>
            </a:pPr>
            <a:r>
              <a:rPr lang="tr-TR" sz="2800" dirty="0">
                <a:latin typeface="Times New Roman" panose="02020603050405020304" pitchFamily="18" charset="0"/>
                <a:cs typeface="Times New Roman" panose="02020603050405020304" pitchFamily="18" charset="0"/>
              </a:rPr>
              <a:t>Yabancı uyruklu öğretim elemanı sayısı dolu öğretim elemanı kadrosu sayısının %2’sini geçemez. </a:t>
            </a:r>
          </a:p>
          <a:p>
            <a:pPr marL="0" indent="0">
              <a:buNone/>
            </a:pPr>
            <a:endParaRPr lang="tr-TR" sz="2800" dirty="0">
              <a:latin typeface="Times New Roman" panose="02020603050405020304" pitchFamily="18" charset="0"/>
              <a:cs typeface="Times New Roman" panose="02020603050405020304" pitchFamily="18" charset="0"/>
            </a:endParaRPr>
          </a:p>
          <a:p>
            <a:pPr marL="0" indent="0">
              <a:buNone/>
            </a:pPr>
            <a:endParaRPr lang="tr-T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4212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883A3C-C99D-4842-BDE0-71D575B9A995}"/>
              </a:ext>
            </a:extLst>
          </p:cNvPr>
          <p:cNvSpPr>
            <a:spLocks noGrp="1"/>
          </p:cNvSpPr>
          <p:nvPr>
            <p:ph type="title"/>
          </p:nvPr>
        </p:nvSpPr>
        <p:spPr>
          <a:xfrm>
            <a:off x="1143000" y="533401"/>
            <a:ext cx="9906000" cy="959839"/>
          </a:xfrm>
        </p:spPr>
        <p:txBody>
          <a:bodyPr>
            <a:normAutofit/>
          </a:bodyPr>
          <a:lstStyle/>
          <a:p>
            <a:pPr algn="ctr"/>
            <a:r>
              <a:rPr lang="tr-TR" sz="4800" b="1" i="0" dirty="0">
                <a:latin typeface="Times New Roman" panose="02020603050405020304" pitchFamily="18" charset="0"/>
                <a:cs typeface="Times New Roman" panose="02020603050405020304" pitchFamily="18" charset="0"/>
              </a:rPr>
              <a:t>özet</a:t>
            </a:r>
          </a:p>
        </p:txBody>
      </p:sp>
      <p:sp>
        <p:nvSpPr>
          <p:cNvPr id="3" name="İçerik Yer Tutucusu 2">
            <a:extLst>
              <a:ext uri="{FF2B5EF4-FFF2-40B4-BE49-F238E27FC236}">
                <a16:creationId xmlns:a16="http://schemas.microsoft.com/office/drawing/2014/main" id="{7F93CE71-58BF-4072-B7D8-F96F699BA2B9}"/>
              </a:ext>
            </a:extLst>
          </p:cNvPr>
          <p:cNvSpPr>
            <a:spLocks noGrp="1"/>
          </p:cNvSpPr>
          <p:nvPr>
            <p:ph idx="1"/>
          </p:nvPr>
        </p:nvSpPr>
        <p:spPr>
          <a:xfrm>
            <a:off x="1143000" y="1761687"/>
            <a:ext cx="9906000" cy="4681057"/>
          </a:xfrm>
        </p:spPr>
        <p:txBody>
          <a:bodyPr>
            <a:normAutofit/>
          </a:bodyPr>
          <a:lstStyle/>
          <a:p>
            <a:pPr marL="0" indent="0">
              <a:buNone/>
            </a:pPr>
            <a:r>
              <a:rPr lang="tr-TR" sz="2800" b="1" u="sng" dirty="0">
                <a:latin typeface="Times New Roman" panose="02020603050405020304" pitchFamily="18" charset="0"/>
                <a:cs typeface="Times New Roman" panose="02020603050405020304" pitchFamily="18" charset="0"/>
              </a:rPr>
              <a:t>AYLIK ÖDENECEK AZAMİ BRÜT ÜCRET:</a:t>
            </a:r>
          </a:p>
          <a:p>
            <a:pPr marL="0" indent="0" algn="just">
              <a:buNone/>
            </a:pPr>
            <a:r>
              <a:rPr lang="tr-TR" sz="2800" dirty="0">
                <a:latin typeface="Times New Roman" panose="02020603050405020304" pitchFamily="18" charset="0"/>
                <a:cs typeface="Times New Roman" panose="02020603050405020304" pitchFamily="18" charset="0"/>
              </a:rPr>
              <a:t>Aynı kurumda görevli emsali kadrolu öğretim elemanlarına ödenen aylık ve diğer her türlü ödemeler toplamının;</a:t>
            </a:r>
          </a:p>
          <a:p>
            <a:pPr marL="0" indent="0" algn="just">
              <a:buNone/>
            </a:pPr>
            <a:endParaRPr lang="tr-TR" sz="2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2800" dirty="0">
                <a:latin typeface="Times New Roman" panose="02020603050405020304" pitchFamily="18" charset="0"/>
                <a:cs typeface="Times New Roman" panose="02020603050405020304" pitchFamily="18" charset="0"/>
              </a:rPr>
              <a:t>Öğretim üyeleri ve öğretim görevlileri için 6 katını,</a:t>
            </a:r>
          </a:p>
          <a:p>
            <a:pPr marL="0" indent="0" algn="just">
              <a:buNone/>
            </a:pPr>
            <a:endParaRPr lang="tr-TR" sz="2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2800" dirty="0">
                <a:latin typeface="Times New Roman" panose="02020603050405020304" pitchFamily="18" charset="0"/>
                <a:cs typeface="Times New Roman" panose="02020603050405020304" pitchFamily="18" charset="0"/>
              </a:rPr>
              <a:t>Araştırma görevlileri için 2 katını geçemez.</a:t>
            </a:r>
          </a:p>
          <a:p>
            <a:pPr marL="0" indent="0">
              <a:buNone/>
            </a:pPr>
            <a:endParaRPr lang="tr-T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3388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883A3C-C99D-4842-BDE0-71D575B9A995}"/>
              </a:ext>
            </a:extLst>
          </p:cNvPr>
          <p:cNvSpPr>
            <a:spLocks noGrp="1"/>
          </p:cNvSpPr>
          <p:nvPr>
            <p:ph type="title"/>
          </p:nvPr>
        </p:nvSpPr>
        <p:spPr>
          <a:xfrm>
            <a:off x="1143000" y="533401"/>
            <a:ext cx="9906000" cy="959839"/>
          </a:xfrm>
        </p:spPr>
        <p:txBody>
          <a:bodyPr>
            <a:normAutofit/>
          </a:bodyPr>
          <a:lstStyle/>
          <a:p>
            <a:pPr algn="ctr"/>
            <a:r>
              <a:rPr lang="tr-TR" sz="4800" b="1" i="0" dirty="0">
                <a:latin typeface="Times New Roman" panose="02020603050405020304" pitchFamily="18" charset="0"/>
                <a:cs typeface="Times New Roman" panose="02020603050405020304" pitchFamily="18" charset="0"/>
              </a:rPr>
              <a:t>özet</a:t>
            </a:r>
          </a:p>
        </p:txBody>
      </p:sp>
      <p:sp>
        <p:nvSpPr>
          <p:cNvPr id="3" name="İçerik Yer Tutucusu 2">
            <a:extLst>
              <a:ext uri="{FF2B5EF4-FFF2-40B4-BE49-F238E27FC236}">
                <a16:creationId xmlns:a16="http://schemas.microsoft.com/office/drawing/2014/main" id="{7F93CE71-58BF-4072-B7D8-F96F699BA2B9}"/>
              </a:ext>
            </a:extLst>
          </p:cNvPr>
          <p:cNvSpPr>
            <a:spLocks noGrp="1"/>
          </p:cNvSpPr>
          <p:nvPr>
            <p:ph idx="1"/>
          </p:nvPr>
        </p:nvSpPr>
        <p:spPr>
          <a:xfrm>
            <a:off x="1143000" y="1761687"/>
            <a:ext cx="9906000" cy="4681057"/>
          </a:xfrm>
        </p:spPr>
        <p:txBody>
          <a:bodyPr>
            <a:normAutofit/>
          </a:bodyPr>
          <a:lstStyle/>
          <a:p>
            <a:pPr marL="0" indent="0">
              <a:buNone/>
            </a:pPr>
            <a:r>
              <a:rPr lang="tr-TR" sz="2800" b="1" u="sng" dirty="0">
                <a:latin typeface="Times New Roman" panose="02020603050405020304" pitchFamily="18" charset="0"/>
                <a:cs typeface="Times New Roman" panose="02020603050405020304" pitchFamily="18" charset="0"/>
              </a:rPr>
              <a:t>MALİ VE SOSYAL  HAKLAR</a:t>
            </a:r>
          </a:p>
          <a:p>
            <a:pPr>
              <a:buFont typeface="Wingdings" panose="05000000000000000000" pitchFamily="2" charset="2"/>
              <a:buChar char="Ø"/>
            </a:pPr>
            <a:r>
              <a:rPr lang="tr-TR" sz="2600" dirty="0">
                <a:latin typeface="Times New Roman" panose="02020603050405020304" pitchFamily="18" charset="0"/>
                <a:cs typeface="Times New Roman" panose="02020603050405020304" pitchFamily="18" charset="0"/>
              </a:rPr>
              <a:t>Ders yükü ve ek ders açısından 2547 sayılı Kanun’da aylıklı öğretim elemanları için konulmuş olan hükümlere tabidirler. </a:t>
            </a:r>
          </a:p>
          <a:p>
            <a:pPr>
              <a:buFont typeface="Wingdings" panose="05000000000000000000" pitchFamily="2" charset="2"/>
              <a:buChar char="Ø"/>
            </a:pPr>
            <a:r>
              <a:rPr lang="tr-TR" sz="2800" dirty="0">
                <a:latin typeface="Times New Roman" panose="02020603050405020304" pitchFamily="18" charset="0"/>
                <a:cs typeface="Times New Roman" panose="02020603050405020304" pitchFamily="18" charset="0"/>
              </a:rPr>
              <a:t>Yıllık izin süresi, emsali kadrolu öğretim elemanlarının izin süresi kadardır.</a:t>
            </a:r>
            <a:endParaRPr lang="tr-TR" sz="2600" dirty="0">
              <a:latin typeface="Times New Roman" panose="02020603050405020304" pitchFamily="18" charset="0"/>
              <a:cs typeface="Times New Roman" panose="02020603050405020304" pitchFamily="18" charset="0"/>
            </a:endParaRPr>
          </a:p>
          <a:p>
            <a:pPr marL="0" indent="0">
              <a:buNone/>
            </a:pPr>
            <a:endParaRPr lang="tr-TR" sz="2600" dirty="0">
              <a:latin typeface="Times New Roman" panose="02020603050405020304" pitchFamily="18" charset="0"/>
              <a:cs typeface="Times New Roman" panose="02020603050405020304" pitchFamily="18" charset="0"/>
            </a:endParaRPr>
          </a:p>
          <a:p>
            <a:pPr marL="0" indent="0">
              <a:buNone/>
            </a:pPr>
            <a:r>
              <a:rPr lang="tr-TR" sz="2600" b="1" u="sng" dirty="0">
                <a:latin typeface="Times New Roman" panose="02020603050405020304" pitchFamily="18" charset="0"/>
                <a:cs typeface="Times New Roman" panose="02020603050405020304" pitchFamily="18" charset="0"/>
              </a:rPr>
              <a:t>İDARİ GÖREV VERİLEMEMESİ:</a:t>
            </a:r>
          </a:p>
          <a:p>
            <a:pPr marL="0" indent="0">
              <a:buNone/>
            </a:pPr>
            <a:r>
              <a:rPr lang="tr-TR" sz="2600" dirty="0">
                <a:latin typeface="Times New Roman" panose="02020603050405020304" pitchFamily="18" charset="0"/>
                <a:cs typeface="Times New Roman" panose="02020603050405020304" pitchFamily="18" charset="0"/>
                <a:hlinkClick r:id="rId2"/>
              </a:rPr>
              <a:t>Yabancı uyruklu personele idari görev verilemez. Ancak tez danışmanı olarak görevlendirilebilir.</a:t>
            </a:r>
            <a:endParaRPr lang="tr-T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11863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883A3C-C99D-4842-BDE0-71D575B9A995}"/>
              </a:ext>
            </a:extLst>
          </p:cNvPr>
          <p:cNvSpPr>
            <a:spLocks noGrp="1"/>
          </p:cNvSpPr>
          <p:nvPr>
            <p:ph type="title"/>
          </p:nvPr>
        </p:nvSpPr>
        <p:spPr>
          <a:xfrm>
            <a:off x="1143000" y="533401"/>
            <a:ext cx="9906000" cy="959839"/>
          </a:xfrm>
        </p:spPr>
        <p:txBody>
          <a:bodyPr>
            <a:normAutofit/>
          </a:bodyPr>
          <a:lstStyle/>
          <a:p>
            <a:pPr algn="ctr"/>
            <a:r>
              <a:rPr lang="tr-TR" sz="4800" b="1" i="0" dirty="0">
                <a:latin typeface="Times New Roman" panose="02020603050405020304" pitchFamily="18" charset="0"/>
                <a:cs typeface="Times New Roman" panose="02020603050405020304" pitchFamily="18" charset="0"/>
              </a:rPr>
              <a:t>özet</a:t>
            </a:r>
          </a:p>
        </p:txBody>
      </p:sp>
      <p:sp>
        <p:nvSpPr>
          <p:cNvPr id="3" name="İçerik Yer Tutucusu 2">
            <a:extLst>
              <a:ext uri="{FF2B5EF4-FFF2-40B4-BE49-F238E27FC236}">
                <a16:creationId xmlns:a16="http://schemas.microsoft.com/office/drawing/2014/main" id="{7F93CE71-58BF-4072-B7D8-F96F699BA2B9}"/>
              </a:ext>
            </a:extLst>
          </p:cNvPr>
          <p:cNvSpPr>
            <a:spLocks noGrp="1"/>
          </p:cNvSpPr>
          <p:nvPr>
            <p:ph idx="1"/>
          </p:nvPr>
        </p:nvSpPr>
        <p:spPr>
          <a:xfrm>
            <a:off x="1143000" y="1761687"/>
            <a:ext cx="9906000" cy="4681057"/>
          </a:xfrm>
        </p:spPr>
        <p:txBody>
          <a:bodyPr>
            <a:normAutofit/>
          </a:bodyPr>
          <a:lstStyle/>
          <a:p>
            <a:pPr marL="0" indent="0">
              <a:buNone/>
            </a:pPr>
            <a:r>
              <a:rPr lang="tr-TR" b="1" u="sng" dirty="0">
                <a:latin typeface="Times New Roman" panose="02020603050405020304" pitchFamily="18" charset="0"/>
                <a:cs typeface="Times New Roman" panose="02020603050405020304" pitchFamily="18" charset="0"/>
              </a:rPr>
              <a:t>ÜNİVERSİTE HARİCİNDE BAŞKA İŞLERDE ÇALIŞMA:</a:t>
            </a:r>
          </a:p>
          <a:p>
            <a:pPr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Yabancı uyruklu öğretim elemanı gelir getirici başka bir iş yapamaz. </a:t>
            </a:r>
          </a:p>
          <a:p>
            <a:pPr marL="0" indent="0" algn="just">
              <a:buNone/>
            </a:pPr>
            <a:endParaRPr lang="tr-TR" sz="11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Yapmasına izin verildiği takdirde aylık kazancı maaşından indirilir.</a:t>
            </a:r>
          </a:p>
          <a:p>
            <a:pPr marL="0" indent="0" algn="just">
              <a:buNone/>
            </a:pPr>
            <a:endParaRPr lang="tr-TR" sz="2800" b="1" u="sng" dirty="0">
              <a:latin typeface="Times New Roman" panose="02020603050405020304" pitchFamily="18" charset="0"/>
              <a:cs typeface="Times New Roman" panose="02020603050405020304" pitchFamily="18" charset="0"/>
            </a:endParaRPr>
          </a:p>
          <a:p>
            <a:pPr marL="0" indent="0" algn="just">
              <a:buNone/>
            </a:pPr>
            <a:r>
              <a:rPr lang="tr-TR" b="1" u="sng" dirty="0">
                <a:latin typeface="Times New Roman" panose="02020603050405020304" pitchFamily="18" charset="0"/>
                <a:cs typeface="Times New Roman" panose="02020603050405020304" pitchFamily="18" charset="0"/>
              </a:rPr>
              <a:t>YURT DIŞI GÖREVLENDİRME:</a:t>
            </a:r>
          </a:p>
          <a:p>
            <a:pPr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hlinkClick r:id="rId2"/>
              </a:rPr>
              <a:t>2547 sayılı Kanun’un 39 uncu maddesi kapsamında yurt dışında 3 ay ve daha uzun süre ile </a:t>
            </a:r>
            <a:r>
              <a:rPr lang="tr-TR" sz="2000" u="sng" dirty="0">
                <a:latin typeface="Times New Roman" panose="02020603050405020304" pitchFamily="18" charset="0"/>
                <a:cs typeface="Times New Roman" panose="02020603050405020304" pitchFamily="18" charset="0"/>
                <a:hlinkClick r:id="rId2"/>
              </a:rPr>
              <a:t>görevlendirilemezler.</a:t>
            </a:r>
          </a:p>
          <a:p>
            <a:pPr algn="just">
              <a:buFont typeface="Wingdings" panose="05000000000000000000" pitchFamily="2" charset="2"/>
              <a:buChar char="Ø"/>
            </a:pPr>
            <a:r>
              <a:rPr lang="tr-TR" sz="2000" u="sng" dirty="0">
                <a:latin typeface="Times New Roman" panose="02020603050405020304" pitchFamily="18" charset="0"/>
                <a:cs typeface="Times New Roman" panose="02020603050405020304" pitchFamily="18" charset="0"/>
                <a:hlinkClick r:id="rId2"/>
              </a:rPr>
              <a:t>Ders yükü kapsamında zorunlu olarak vermekle yükümlü olduğu dersleri aksatmamak kaydı ile yurt dışında çok kısa süreli kongre, seminer, panel, konferans vs. katılabilir.</a:t>
            </a:r>
            <a:endParaRPr lang="tr-TR" sz="2000"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31220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883A3C-C99D-4842-BDE0-71D575B9A995}"/>
              </a:ext>
            </a:extLst>
          </p:cNvPr>
          <p:cNvSpPr>
            <a:spLocks noGrp="1"/>
          </p:cNvSpPr>
          <p:nvPr>
            <p:ph type="title"/>
          </p:nvPr>
        </p:nvSpPr>
        <p:spPr>
          <a:xfrm>
            <a:off x="1143000" y="533401"/>
            <a:ext cx="9906000" cy="959839"/>
          </a:xfrm>
        </p:spPr>
        <p:txBody>
          <a:bodyPr>
            <a:normAutofit/>
          </a:bodyPr>
          <a:lstStyle/>
          <a:p>
            <a:pPr algn="ctr"/>
            <a:r>
              <a:rPr lang="tr-TR" sz="4800" b="1" i="0" dirty="0">
                <a:latin typeface="Times New Roman" panose="02020603050405020304" pitchFamily="18" charset="0"/>
                <a:cs typeface="Times New Roman" panose="02020603050405020304" pitchFamily="18" charset="0"/>
              </a:rPr>
              <a:t>kriterler</a:t>
            </a:r>
          </a:p>
        </p:txBody>
      </p:sp>
      <p:sp>
        <p:nvSpPr>
          <p:cNvPr id="3" name="İçerik Yer Tutucusu 2">
            <a:extLst>
              <a:ext uri="{FF2B5EF4-FFF2-40B4-BE49-F238E27FC236}">
                <a16:creationId xmlns:a16="http://schemas.microsoft.com/office/drawing/2014/main" id="{7F93CE71-58BF-4072-B7D8-F96F699BA2B9}"/>
              </a:ext>
            </a:extLst>
          </p:cNvPr>
          <p:cNvSpPr>
            <a:spLocks noGrp="1"/>
          </p:cNvSpPr>
          <p:nvPr>
            <p:ph idx="1"/>
          </p:nvPr>
        </p:nvSpPr>
        <p:spPr>
          <a:xfrm>
            <a:off x="1143000" y="1761687"/>
            <a:ext cx="9906000" cy="4681057"/>
          </a:xfrm>
        </p:spPr>
        <p:txBody>
          <a:bodyPr>
            <a:normAutofit/>
          </a:bodyPr>
          <a:lstStyle/>
          <a:p>
            <a:pPr marL="0" indent="0">
              <a:buNone/>
            </a:pPr>
            <a:r>
              <a:rPr lang="tr-TR" sz="2600" b="1" dirty="0">
                <a:latin typeface="Times New Roman" panose="02020603050405020304" pitchFamily="18" charset="0"/>
                <a:cs typeface="Times New Roman" panose="02020603050405020304" pitchFamily="18" charset="0"/>
              </a:rPr>
              <a:t>İngilizce Hazırlık Sınıflarında İstihdamında Aranacak Asgari Şartlar</a:t>
            </a:r>
          </a:p>
          <a:p>
            <a:pPr marL="0" indent="0">
              <a:buNone/>
            </a:pPr>
            <a:r>
              <a:rPr lang="tr-TR" sz="1800" b="1" dirty="0">
                <a:latin typeface="Times New Roman" panose="02020603050405020304" pitchFamily="18" charset="0"/>
                <a:cs typeface="Times New Roman" panose="02020603050405020304" pitchFamily="18" charset="0"/>
              </a:rPr>
              <a:t>Anadili İngilizce olanlar için; </a:t>
            </a:r>
          </a:p>
          <a:p>
            <a:pPr marL="0" indent="0">
              <a:buNone/>
            </a:pPr>
            <a:r>
              <a:rPr lang="tr-TR" sz="1800" u="sng" dirty="0">
                <a:latin typeface="Times New Roman" panose="02020603050405020304" pitchFamily="18" charset="0"/>
                <a:cs typeface="Times New Roman" panose="02020603050405020304" pitchFamily="18" charset="0"/>
              </a:rPr>
              <a:t>Dil bilimi, dil ve edebiyat, karşılaştırmalı edebiyat, öğretmenlik veya eğitim bilimleri </a:t>
            </a:r>
            <a:r>
              <a:rPr lang="tr-TR" sz="1800" dirty="0">
                <a:latin typeface="Times New Roman" panose="02020603050405020304" pitchFamily="18" charset="0"/>
                <a:cs typeface="Times New Roman" panose="02020603050405020304" pitchFamily="18" charset="0"/>
              </a:rPr>
              <a:t>(pedagoji) gibi alanlardan birinde </a:t>
            </a:r>
            <a:r>
              <a:rPr lang="tr-TR" sz="1800" u="sng" dirty="0">
                <a:latin typeface="Times New Roman" panose="02020603050405020304" pitchFamily="18" charset="0"/>
                <a:cs typeface="Times New Roman" panose="02020603050405020304" pitchFamily="18" charset="0"/>
              </a:rPr>
              <a:t>en az lisans </a:t>
            </a:r>
            <a:r>
              <a:rPr lang="tr-TR" sz="1800" dirty="0">
                <a:latin typeface="Times New Roman" panose="02020603050405020304" pitchFamily="18" charset="0"/>
                <a:cs typeface="Times New Roman" panose="02020603050405020304" pitchFamily="18" charset="0"/>
              </a:rPr>
              <a:t>derecesine sahip olması gerekmektedir.</a:t>
            </a:r>
          </a:p>
          <a:p>
            <a:pPr marL="0" indent="0">
              <a:buNone/>
            </a:pPr>
            <a:r>
              <a:rPr lang="tr-TR" sz="1800" dirty="0">
                <a:latin typeface="Times New Roman" panose="02020603050405020304" pitchFamily="18" charset="0"/>
                <a:cs typeface="Times New Roman" panose="02020603050405020304" pitchFamily="18" charset="0"/>
              </a:rPr>
              <a:t>Yukarıda sayılan alanlar dışında mezuniyeti bulunmayanlar ise aşağıda belirtilen şartlardan en az birini sağlaması gerekmektedir. </a:t>
            </a:r>
          </a:p>
          <a:p>
            <a:pPr lvl="1"/>
            <a:r>
              <a:rPr lang="tr-TR" sz="1800" b="1" u="sng" dirty="0">
                <a:latin typeface="Times New Roman" panose="02020603050405020304" pitchFamily="18" charset="0"/>
                <a:cs typeface="Times New Roman" panose="02020603050405020304" pitchFamily="18" charset="0"/>
              </a:rPr>
              <a:t>Uluslararası tanınırlığa sahip akredite </a:t>
            </a:r>
            <a:r>
              <a:rPr lang="tr-TR" sz="1800" dirty="0">
                <a:latin typeface="Times New Roman" panose="02020603050405020304" pitchFamily="18" charset="0"/>
                <a:cs typeface="Times New Roman" panose="02020603050405020304" pitchFamily="18" charset="0"/>
              </a:rPr>
              <a:t>bir dil öğretim merkezinde ilgili dilin öğretiminde </a:t>
            </a:r>
            <a:r>
              <a:rPr lang="tr-TR" sz="1800" b="1" u="sng" dirty="0">
                <a:latin typeface="Times New Roman" panose="02020603050405020304" pitchFamily="18" charset="0"/>
                <a:cs typeface="Times New Roman" panose="02020603050405020304" pitchFamily="18" charset="0"/>
              </a:rPr>
              <a:t>en az iki yıllık iş deneyimine </a:t>
            </a:r>
            <a:r>
              <a:rPr lang="tr-TR" sz="1800" dirty="0">
                <a:latin typeface="Times New Roman" panose="02020603050405020304" pitchFamily="18" charset="0"/>
                <a:cs typeface="Times New Roman" panose="02020603050405020304" pitchFamily="18" charset="0"/>
              </a:rPr>
              <a:t>sahip olmak,</a:t>
            </a:r>
          </a:p>
          <a:p>
            <a:pPr marL="457200" lvl="1" indent="0">
              <a:buNone/>
            </a:pPr>
            <a:endParaRPr lang="tr-TR" sz="1800" dirty="0">
              <a:latin typeface="Times New Roman" panose="02020603050405020304" pitchFamily="18" charset="0"/>
              <a:cs typeface="Times New Roman" panose="02020603050405020304" pitchFamily="18" charset="0"/>
            </a:endParaRPr>
          </a:p>
          <a:p>
            <a:pPr lvl="1"/>
            <a:r>
              <a:rPr lang="tr-TR" sz="1800" dirty="0">
                <a:latin typeface="Times New Roman" panose="02020603050405020304" pitchFamily="18" charset="0"/>
                <a:cs typeface="Times New Roman" panose="02020603050405020304" pitchFamily="18" charset="0"/>
              </a:rPr>
              <a:t>DELTA, CELTA veya TESOL sertifikalarından herhangi birine sahip olmak.</a:t>
            </a:r>
          </a:p>
          <a:p>
            <a:pPr marL="342900" indent="-342900">
              <a:buAutoNum type="alphaLcParenR" startAt="2"/>
            </a:pPr>
            <a:endParaRPr lang="tr-TR" sz="1800" b="1" dirty="0">
              <a:latin typeface="Times New Roman" panose="02020603050405020304" pitchFamily="18" charset="0"/>
              <a:cs typeface="Times New Roman" panose="02020603050405020304" pitchFamily="18" charset="0"/>
            </a:endParaRPr>
          </a:p>
          <a:p>
            <a:pPr marL="342900" indent="-342900">
              <a:buAutoNum type="alphaLcParenR" startAt="2"/>
            </a:pPr>
            <a:endParaRPr lang="tr-TR" sz="1800" b="1" dirty="0">
              <a:latin typeface="Times New Roman" panose="02020603050405020304" pitchFamily="18" charset="0"/>
              <a:cs typeface="Times New Roman" panose="02020603050405020304" pitchFamily="18" charset="0"/>
            </a:endParaRPr>
          </a:p>
          <a:p>
            <a:pPr marL="342900" indent="-342900">
              <a:buAutoNum type="alphaLcParenR" startAt="2"/>
            </a:pPr>
            <a:endParaRPr lang="tr-TR" sz="1800" b="1" dirty="0">
              <a:latin typeface="Times New Roman" panose="02020603050405020304" pitchFamily="18" charset="0"/>
              <a:cs typeface="Times New Roman" panose="02020603050405020304" pitchFamily="18" charset="0"/>
            </a:endParaRPr>
          </a:p>
          <a:p>
            <a:pPr marL="342900" indent="-342900">
              <a:buAutoNum type="alphaLcParenR" startAt="2"/>
            </a:pPr>
            <a:endParaRPr lang="tr-TR" sz="1800" b="1" dirty="0">
              <a:latin typeface="Times New Roman" panose="02020603050405020304" pitchFamily="18" charset="0"/>
              <a:cs typeface="Times New Roman" panose="02020603050405020304" pitchFamily="18" charset="0"/>
            </a:endParaRPr>
          </a:p>
          <a:p>
            <a:pPr marL="0" indent="0">
              <a:buNone/>
            </a:pPr>
            <a:endParaRPr lang="tr-TR"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4745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883A3C-C99D-4842-BDE0-71D575B9A995}"/>
              </a:ext>
            </a:extLst>
          </p:cNvPr>
          <p:cNvSpPr>
            <a:spLocks noGrp="1"/>
          </p:cNvSpPr>
          <p:nvPr>
            <p:ph type="title"/>
          </p:nvPr>
        </p:nvSpPr>
        <p:spPr>
          <a:xfrm>
            <a:off x="1143000" y="533401"/>
            <a:ext cx="9906000" cy="959839"/>
          </a:xfrm>
        </p:spPr>
        <p:txBody>
          <a:bodyPr>
            <a:normAutofit/>
          </a:bodyPr>
          <a:lstStyle/>
          <a:p>
            <a:pPr algn="ctr"/>
            <a:r>
              <a:rPr lang="tr-TR" sz="4800" b="1" i="0" dirty="0">
                <a:latin typeface="Times New Roman" panose="02020603050405020304" pitchFamily="18" charset="0"/>
                <a:cs typeface="Times New Roman" panose="02020603050405020304" pitchFamily="18" charset="0"/>
              </a:rPr>
              <a:t>kriterler</a:t>
            </a:r>
          </a:p>
        </p:txBody>
      </p:sp>
      <p:sp>
        <p:nvSpPr>
          <p:cNvPr id="3" name="İçerik Yer Tutucusu 2">
            <a:extLst>
              <a:ext uri="{FF2B5EF4-FFF2-40B4-BE49-F238E27FC236}">
                <a16:creationId xmlns:a16="http://schemas.microsoft.com/office/drawing/2014/main" id="{7F93CE71-58BF-4072-B7D8-F96F699BA2B9}"/>
              </a:ext>
            </a:extLst>
          </p:cNvPr>
          <p:cNvSpPr>
            <a:spLocks noGrp="1"/>
          </p:cNvSpPr>
          <p:nvPr>
            <p:ph idx="1"/>
          </p:nvPr>
        </p:nvSpPr>
        <p:spPr>
          <a:xfrm>
            <a:off x="1143000" y="1761687"/>
            <a:ext cx="9906000" cy="4681057"/>
          </a:xfrm>
        </p:spPr>
        <p:txBody>
          <a:bodyPr>
            <a:normAutofit/>
          </a:bodyPr>
          <a:lstStyle/>
          <a:p>
            <a:pPr marL="0" indent="0">
              <a:buNone/>
            </a:pPr>
            <a:r>
              <a:rPr lang="tr-TR" sz="2600" b="1" dirty="0">
                <a:latin typeface="Times New Roman" panose="02020603050405020304" pitchFamily="18" charset="0"/>
                <a:cs typeface="Times New Roman" panose="02020603050405020304" pitchFamily="18" charset="0"/>
              </a:rPr>
              <a:t>İngilizce Hazırlık Sınıflarında İstihdamında Aranacak Asgari Şartlar</a:t>
            </a:r>
          </a:p>
          <a:p>
            <a:pPr marL="0" indent="0">
              <a:buNone/>
            </a:pPr>
            <a:r>
              <a:rPr lang="tr-TR" sz="1800" b="1" dirty="0">
                <a:latin typeface="Times New Roman" panose="02020603050405020304" pitchFamily="18" charset="0"/>
                <a:cs typeface="Times New Roman" panose="02020603050405020304" pitchFamily="18" charset="0"/>
              </a:rPr>
              <a:t>Anadili İngilizce olmayanlar için; </a:t>
            </a:r>
          </a:p>
          <a:p>
            <a:pPr marL="0" indent="0">
              <a:buNone/>
            </a:pPr>
            <a:r>
              <a:rPr lang="tr-TR" sz="1800" b="1" u="sng" dirty="0">
                <a:latin typeface="Times New Roman" panose="02020603050405020304" pitchFamily="18" charset="0"/>
                <a:cs typeface="Times New Roman" panose="02020603050405020304" pitchFamily="18" charset="0"/>
              </a:rPr>
              <a:t>İngiliz Dili, İngiliz Edebiyatı, İngilizce Öğretmenliği </a:t>
            </a:r>
            <a:r>
              <a:rPr lang="tr-TR" sz="1800" dirty="0">
                <a:latin typeface="Times New Roman" panose="02020603050405020304" pitchFamily="18" charset="0"/>
                <a:cs typeface="Times New Roman" panose="02020603050405020304" pitchFamily="18" charset="0"/>
              </a:rPr>
              <a:t>gibi alanlardan birinde </a:t>
            </a:r>
            <a:r>
              <a:rPr lang="tr-TR" sz="1800" b="1" u="sng" dirty="0">
                <a:latin typeface="Times New Roman" panose="02020603050405020304" pitchFamily="18" charset="0"/>
                <a:cs typeface="Times New Roman" panose="02020603050405020304" pitchFamily="18" charset="0"/>
              </a:rPr>
              <a:t>en az lisans derecesine </a:t>
            </a:r>
            <a:r>
              <a:rPr lang="tr-TR" sz="1800" dirty="0">
                <a:latin typeface="Times New Roman" panose="02020603050405020304" pitchFamily="18" charset="0"/>
                <a:cs typeface="Times New Roman" panose="02020603050405020304" pitchFamily="18" charset="0"/>
              </a:rPr>
              <a:t>sahip olması ve aşağıdaki şartlardan en az birini sağlamış olması gerekir:</a:t>
            </a:r>
            <a:endParaRPr lang="tr-TR" sz="1800" b="1" dirty="0">
              <a:latin typeface="Times New Roman" panose="02020603050405020304" pitchFamily="18" charset="0"/>
              <a:cs typeface="Times New Roman" panose="02020603050405020304" pitchFamily="18" charset="0"/>
            </a:endParaRPr>
          </a:p>
          <a:p>
            <a:r>
              <a:rPr lang="tr-TR" sz="1800" dirty="0">
                <a:latin typeface="Times New Roman" panose="02020603050405020304" pitchFamily="18" charset="0"/>
                <a:cs typeface="Times New Roman" panose="02020603050405020304" pitchFamily="18" charset="0"/>
              </a:rPr>
              <a:t>Uluslararası tanınırlığa sahip akredite bir dil öğretim merkezinde ilgili dilin öğretiminde en az iki yıllık iş deneyimine sahip olmak,</a:t>
            </a:r>
          </a:p>
          <a:p>
            <a:endParaRPr lang="tr-TR" sz="1800" dirty="0">
              <a:latin typeface="Times New Roman" panose="02020603050405020304" pitchFamily="18" charset="0"/>
              <a:cs typeface="Times New Roman" panose="02020603050405020304" pitchFamily="18" charset="0"/>
            </a:endParaRPr>
          </a:p>
          <a:p>
            <a:r>
              <a:rPr lang="tr-TR" sz="1800" dirty="0">
                <a:latin typeface="Times New Roman" panose="02020603050405020304" pitchFamily="18" charset="0"/>
                <a:cs typeface="Times New Roman" panose="02020603050405020304" pitchFamily="18" charset="0"/>
              </a:rPr>
              <a:t>DELTA, CELTA veya TESOL sertifikalarından herhangi birine sahip olmak.</a:t>
            </a:r>
          </a:p>
          <a:p>
            <a:endParaRPr lang="tr-TR" sz="1800" b="1" dirty="0">
              <a:latin typeface="Times New Roman" panose="02020603050405020304" pitchFamily="18" charset="0"/>
              <a:cs typeface="Times New Roman" panose="02020603050405020304" pitchFamily="18" charset="0"/>
            </a:endParaRPr>
          </a:p>
          <a:p>
            <a:pPr marL="342900" indent="-342900">
              <a:buAutoNum type="alphaLcParenR" startAt="2"/>
            </a:pPr>
            <a:endParaRPr lang="tr-TR" sz="1800" b="1" dirty="0">
              <a:latin typeface="Times New Roman" panose="02020603050405020304" pitchFamily="18" charset="0"/>
              <a:cs typeface="Times New Roman" panose="02020603050405020304" pitchFamily="18" charset="0"/>
            </a:endParaRPr>
          </a:p>
          <a:p>
            <a:pPr marL="0" indent="0">
              <a:buNone/>
            </a:pPr>
            <a:endParaRPr lang="tr-TR"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9139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883A3C-C99D-4842-BDE0-71D575B9A995}"/>
              </a:ext>
            </a:extLst>
          </p:cNvPr>
          <p:cNvSpPr>
            <a:spLocks noGrp="1"/>
          </p:cNvSpPr>
          <p:nvPr>
            <p:ph type="title"/>
          </p:nvPr>
        </p:nvSpPr>
        <p:spPr>
          <a:xfrm>
            <a:off x="1143000" y="533401"/>
            <a:ext cx="9906000" cy="959839"/>
          </a:xfrm>
        </p:spPr>
        <p:txBody>
          <a:bodyPr>
            <a:normAutofit/>
          </a:bodyPr>
          <a:lstStyle/>
          <a:p>
            <a:pPr algn="ctr"/>
            <a:r>
              <a:rPr lang="tr-TR" sz="4800" b="1" i="0" dirty="0">
                <a:latin typeface="Times New Roman" panose="02020603050405020304" pitchFamily="18" charset="0"/>
                <a:cs typeface="Times New Roman" panose="02020603050405020304" pitchFamily="18" charset="0"/>
              </a:rPr>
              <a:t>kriterler</a:t>
            </a:r>
          </a:p>
        </p:txBody>
      </p:sp>
      <p:sp>
        <p:nvSpPr>
          <p:cNvPr id="3" name="İçerik Yer Tutucusu 2">
            <a:extLst>
              <a:ext uri="{FF2B5EF4-FFF2-40B4-BE49-F238E27FC236}">
                <a16:creationId xmlns:a16="http://schemas.microsoft.com/office/drawing/2014/main" id="{7F93CE71-58BF-4072-B7D8-F96F699BA2B9}"/>
              </a:ext>
            </a:extLst>
          </p:cNvPr>
          <p:cNvSpPr>
            <a:spLocks noGrp="1"/>
          </p:cNvSpPr>
          <p:nvPr>
            <p:ph idx="1"/>
          </p:nvPr>
        </p:nvSpPr>
        <p:spPr>
          <a:xfrm>
            <a:off x="1143000" y="1761687"/>
            <a:ext cx="9906000" cy="4681057"/>
          </a:xfrm>
        </p:spPr>
        <p:txBody>
          <a:bodyPr>
            <a:normAutofit/>
          </a:bodyPr>
          <a:lstStyle/>
          <a:p>
            <a:pPr marL="0" indent="0">
              <a:buNone/>
            </a:pPr>
            <a:r>
              <a:rPr lang="tr-TR" sz="2600" b="1" dirty="0">
                <a:latin typeface="Times New Roman" panose="02020603050405020304" pitchFamily="18" charset="0"/>
                <a:cs typeface="Times New Roman" panose="02020603050405020304" pitchFamily="18" charset="0"/>
              </a:rPr>
              <a:t>İngilizce Dışında Diğer Dil Hazırlık Sınıflarında İstihdamında Aranacak Asgari Şartlar</a:t>
            </a:r>
          </a:p>
          <a:p>
            <a:pPr marL="0" indent="0">
              <a:buNone/>
            </a:pPr>
            <a:r>
              <a:rPr lang="tr-TR" dirty="0">
                <a:latin typeface="Times New Roman" panose="02020603050405020304" pitchFamily="18" charset="0"/>
                <a:cs typeface="Times New Roman" panose="02020603050405020304" pitchFamily="18" charset="0"/>
              </a:rPr>
              <a:t>İlgili dilde en az lisans derecesine sahip olmak ön şartıyla aşağıdaki şartlardan en az birini daha sağlamış olması gerekir:</a:t>
            </a:r>
          </a:p>
          <a:p>
            <a:pPr marL="0" indent="0">
              <a:buNone/>
            </a:pPr>
            <a:endParaRPr lang="tr-TR" b="1" dirty="0">
              <a:latin typeface="Times New Roman" panose="02020603050405020304" pitchFamily="18" charset="0"/>
              <a:cs typeface="Times New Roman" panose="02020603050405020304" pitchFamily="18" charset="0"/>
            </a:endParaRPr>
          </a:p>
          <a:p>
            <a:pPr marL="0" indent="0">
              <a:buNone/>
            </a:pPr>
            <a:r>
              <a:rPr lang="tr-TR" dirty="0">
                <a:latin typeface="Times New Roman" panose="02020603050405020304" pitchFamily="18" charset="0"/>
                <a:cs typeface="Times New Roman" panose="02020603050405020304" pitchFamily="18" charset="0"/>
              </a:rPr>
              <a:t>İstihdam edileceği dil öğretimi konusunda en az iki yıl iş deneyimine sahip olmak,</a:t>
            </a:r>
          </a:p>
          <a:p>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Akademik mahiyette </a:t>
            </a:r>
            <a:r>
              <a:rPr lang="tr-TR" b="1" u="sng" dirty="0">
                <a:latin typeface="Times New Roman" panose="02020603050405020304" pitchFamily="18" charset="0"/>
                <a:cs typeface="Times New Roman" panose="02020603050405020304" pitchFamily="18" charset="0"/>
              </a:rPr>
              <a:t>en az bir yıl iş deneyimine </a:t>
            </a:r>
            <a:r>
              <a:rPr lang="tr-TR" dirty="0">
                <a:latin typeface="Times New Roman" panose="02020603050405020304" pitchFamily="18" charset="0"/>
                <a:cs typeface="Times New Roman" panose="02020603050405020304" pitchFamily="18" charset="0"/>
              </a:rPr>
              <a:t>sahip olmak.</a:t>
            </a:r>
            <a:endParaRPr lang="tr-TR" b="1" dirty="0">
              <a:latin typeface="Times New Roman" panose="02020603050405020304" pitchFamily="18" charset="0"/>
              <a:cs typeface="Times New Roman" panose="02020603050405020304" pitchFamily="18" charset="0"/>
            </a:endParaRPr>
          </a:p>
          <a:p>
            <a:pPr marL="342900" indent="-342900">
              <a:buAutoNum type="alphaLcParenR" startAt="2"/>
            </a:pPr>
            <a:endParaRPr lang="tr-TR" sz="1800" b="1" dirty="0">
              <a:latin typeface="Times New Roman" panose="02020603050405020304" pitchFamily="18" charset="0"/>
              <a:cs typeface="Times New Roman" panose="02020603050405020304" pitchFamily="18" charset="0"/>
            </a:endParaRPr>
          </a:p>
          <a:p>
            <a:pPr marL="0" indent="0">
              <a:buNone/>
            </a:pPr>
            <a:endParaRPr lang="tr-TR"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0487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883A3C-C99D-4842-BDE0-71D575B9A995}"/>
              </a:ext>
            </a:extLst>
          </p:cNvPr>
          <p:cNvSpPr>
            <a:spLocks noGrp="1"/>
          </p:cNvSpPr>
          <p:nvPr>
            <p:ph type="title"/>
          </p:nvPr>
        </p:nvSpPr>
        <p:spPr>
          <a:xfrm>
            <a:off x="1143000" y="533401"/>
            <a:ext cx="9906000" cy="959839"/>
          </a:xfrm>
        </p:spPr>
        <p:txBody>
          <a:bodyPr>
            <a:normAutofit/>
          </a:bodyPr>
          <a:lstStyle/>
          <a:p>
            <a:pPr algn="ctr"/>
            <a:r>
              <a:rPr lang="tr-TR" sz="4800" b="1" i="0" dirty="0">
                <a:latin typeface="Times New Roman" panose="02020603050405020304" pitchFamily="18" charset="0"/>
                <a:cs typeface="Times New Roman" panose="02020603050405020304" pitchFamily="18" charset="0"/>
              </a:rPr>
              <a:t>kriterler</a:t>
            </a:r>
          </a:p>
        </p:txBody>
      </p:sp>
      <p:sp>
        <p:nvSpPr>
          <p:cNvPr id="3" name="İçerik Yer Tutucusu 2">
            <a:extLst>
              <a:ext uri="{FF2B5EF4-FFF2-40B4-BE49-F238E27FC236}">
                <a16:creationId xmlns:a16="http://schemas.microsoft.com/office/drawing/2014/main" id="{7F93CE71-58BF-4072-B7D8-F96F699BA2B9}"/>
              </a:ext>
            </a:extLst>
          </p:cNvPr>
          <p:cNvSpPr>
            <a:spLocks noGrp="1"/>
          </p:cNvSpPr>
          <p:nvPr>
            <p:ph idx="1"/>
          </p:nvPr>
        </p:nvSpPr>
        <p:spPr>
          <a:xfrm>
            <a:off x="1143000" y="1761687"/>
            <a:ext cx="9906000" cy="4681057"/>
          </a:xfrm>
        </p:spPr>
        <p:txBody>
          <a:bodyPr>
            <a:normAutofit/>
          </a:bodyPr>
          <a:lstStyle/>
          <a:p>
            <a:pPr marL="0" indent="0">
              <a:buNone/>
            </a:pPr>
            <a:r>
              <a:rPr lang="tr-TR" sz="2600" b="1" dirty="0" err="1">
                <a:latin typeface="Times New Roman" panose="02020603050405020304" pitchFamily="18" charset="0"/>
                <a:cs typeface="Times New Roman" panose="02020603050405020304" pitchFamily="18" charset="0"/>
              </a:rPr>
              <a:t>Önlisans</a:t>
            </a:r>
            <a:r>
              <a:rPr lang="tr-TR" sz="2600" b="1" dirty="0">
                <a:latin typeface="Times New Roman" panose="02020603050405020304" pitchFamily="18" charset="0"/>
                <a:cs typeface="Times New Roman" panose="02020603050405020304" pitchFamily="18" charset="0"/>
              </a:rPr>
              <a:t> Programlarında İstihdam</a:t>
            </a:r>
          </a:p>
          <a:p>
            <a:pPr marL="0" indent="0" algn="just">
              <a:buNone/>
            </a:pPr>
            <a:r>
              <a:rPr lang="tr-TR" dirty="0">
                <a:latin typeface="Times New Roman" panose="02020603050405020304" pitchFamily="18" charset="0"/>
                <a:cs typeface="Times New Roman" panose="02020603050405020304" pitchFamily="18" charset="0"/>
              </a:rPr>
              <a:t>Yükseköğretim kurumlarının </a:t>
            </a:r>
            <a:r>
              <a:rPr lang="tr-TR" dirty="0" err="1">
                <a:latin typeface="Times New Roman" panose="02020603050405020304" pitchFamily="18" charset="0"/>
                <a:cs typeface="Times New Roman" panose="02020603050405020304" pitchFamily="18" charset="0"/>
              </a:rPr>
              <a:t>önlisans</a:t>
            </a:r>
            <a:r>
              <a:rPr lang="tr-TR" dirty="0">
                <a:latin typeface="Times New Roman" panose="02020603050405020304" pitchFamily="18" charset="0"/>
                <a:cs typeface="Times New Roman" panose="02020603050405020304" pitchFamily="18" charset="0"/>
              </a:rPr>
              <a:t> düzeyindeki programlarında istihdam edilecek yabancı uyruklu öğretim elemanları, en az lisans mezunu olmak kaydıyla aşağıdaki şartlardan en az birini sağlamış olmalıdır:</a:t>
            </a:r>
          </a:p>
          <a:p>
            <a:pPr marL="0" indent="0" algn="just">
              <a:buNone/>
            </a:pPr>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En az iki yıl süreyle </a:t>
            </a:r>
            <a:r>
              <a:rPr lang="tr-TR" b="1" u="sng" dirty="0">
                <a:latin typeface="Times New Roman" panose="02020603050405020304" pitchFamily="18" charset="0"/>
                <a:cs typeface="Times New Roman" panose="02020603050405020304" pitchFamily="18" charset="0"/>
              </a:rPr>
              <a:t>Yükseköğretim Kurulu tarafından tanınan</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bir </a:t>
            </a:r>
            <a:r>
              <a:rPr lang="tr-TR" b="1" u="sng" dirty="0">
                <a:latin typeface="Times New Roman" panose="02020603050405020304" pitchFamily="18" charset="0"/>
                <a:cs typeface="Times New Roman" panose="02020603050405020304" pitchFamily="18" charset="0"/>
              </a:rPr>
              <a:t>yükseköğretim kurumunda </a:t>
            </a:r>
            <a:r>
              <a:rPr lang="tr-TR" dirty="0">
                <a:latin typeface="Times New Roman" panose="02020603050405020304" pitchFamily="18" charset="0"/>
                <a:cs typeface="Times New Roman" panose="02020603050405020304" pitchFamily="18" charset="0"/>
              </a:rPr>
              <a:t>akademik mahiyette iş tecrübesine sahip olmak,</a:t>
            </a:r>
          </a:p>
          <a:p>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İstihdam edilmek istenilen programın ilgili alanında yüksek lisans derecesine sahip olmak.</a:t>
            </a:r>
            <a:endParaRPr lang="tr-TR" sz="1800" b="1" dirty="0">
              <a:latin typeface="Times New Roman" panose="02020603050405020304" pitchFamily="18" charset="0"/>
              <a:cs typeface="Times New Roman" panose="02020603050405020304" pitchFamily="18" charset="0"/>
            </a:endParaRPr>
          </a:p>
          <a:p>
            <a:pPr marL="0" indent="0">
              <a:buNone/>
            </a:pPr>
            <a:endParaRPr lang="tr-TR"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96061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883A3C-C99D-4842-BDE0-71D575B9A995}"/>
              </a:ext>
            </a:extLst>
          </p:cNvPr>
          <p:cNvSpPr>
            <a:spLocks noGrp="1"/>
          </p:cNvSpPr>
          <p:nvPr>
            <p:ph type="title"/>
          </p:nvPr>
        </p:nvSpPr>
        <p:spPr>
          <a:xfrm>
            <a:off x="1143000" y="533401"/>
            <a:ext cx="9906000" cy="959839"/>
          </a:xfrm>
        </p:spPr>
        <p:txBody>
          <a:bodyPr>
            <a:normAutofit/>
          </a:bodyPr>
          <a:lstStyle/>
          <a:p>
            <a:pPr algn="ctr"/>
            <a:r>
              <a:rPr lang="tr-TR" sz="4800" b="1" i="0" dirty="0">
                <a:latin typeface="Times New Roman" panose="02020603050405020304" pitchFamily="18" charset="0"/>
                <a:cs typeface="Times New Roman" panose="02020603050405020304" pitchFamily="18" charset="0"/>
              </a:rPr>
              <a:t>kriterler</a:t>
            </a:r>
          </a:p>
        </p:txBody>
      </p:sp>
      <p:sp>
        <p:nvSpPr>
          <p:cNvPr id="3" name="İçerik Yer Tutucusu 2">
            <a:extLst>
              <a:ext uri="{FF2B5EF4-FFF2-40B4-BE49-F238E27FC236}">
                <a16:creationId xmlns:a16="http://schemas.microsoft.com/office/drawing/2014/main" id="{7F93CE71-58BF-4072-B7D8-F96F699BA2B9}"/>
              </a:ext>
            </a:extLst>
          </p:cNvPr>
          <p:cNvSpPr>
            <a:spLocks noGrp="1"/>
          </p:cNvSpPr>
          <p:nvPr>
            <p:ph idx="1"/>
          </p:nvPr>
        </p:nvSpPr>
        <p:spPr>
          <a:xfrm>
            <a:off x="1143000" y="1761687"/>
            <a:ext cx="9906000" cy="4681057"/>
          </a:xfrm>
        </p:spPr>
        <p:txBody>
          <a:bodyPr>
            <a:normAutofit/>
          </a:bodyPr>
          <a:lstStyle/>
          <a:p>
            <a:pPr marL="0" indent="0">
              <a:buNone/>
            </a:pPr>
            <a:r>
              <a:rPr lang="tr-TR" sz="2600" b="1" dirty="0">
                <a:latin typeface="Times New Roman" panose="02020603050405020304" pitchFamily="18" charset="0"/>
                <a:cs typeface="Times New Roman" panose="02020603050405020304" pitchFamily="18" charset="0"/>
              </a:rPr>
              <a:t>Lisans ve Lisansüstü Programlarda İstihdam</a:t>
            </a:r>
          </a:p>
          <a:p>
            <a:pPr marL="0" indent="0" algn="just">
              <a:buNone/>
            </a:pPr>
            <a:r>
              <a:rPr lang="tr-TR" dirty="0">
                <a:latin typeface="Times New Roman" panose="02020603050405020304" pitchFamily="18" charset="0"/>
                <a:cs typeface="Times New Roman" panose="02020603050405020304" pitchFamily="18" charset="0"/>
              </a:rPr>
              <a:t>Yükseköğretim kurumlarında lisans ve lisans üstü düzeyde ders vermek amacıyla istihdam edilecek yabancı uyruklu öğretim üyeleri, doktora derecesine sahip olmak ve ders vereceği programın eğitim diliyle ilgili yeterliğini kanıtlamış olmak kaydıyla aşağıdaki şartlardan en az birini sağlamış olmalıdır:</a:t>
            </a:r>
          </a:p>
          <a:p>
            <a:pPr marL="0" indent="0" algn="just">
              <a:buNone/>
            </a:pPr>
            <a:r>
              <a:rPr lang="tr-TR" dirty="0">
                <a:latin typeface="Times New Roman" panose="02020603050405020304" pitchFamily="18" charset="0"/>
                <a:cs typeface="Times New Roman" panose="02020603050405020304" pitchFamily="18" charset="0"/>
              </a:rPr>
              <a:t>Yükseköğretim Kurulu tarafından tanınan yükseköğretim kurumlarından birinde </a:t>
            </a:r>
            <a:r>
              <a:rPr lang="tr-TR" b="1" dirty="0">
                <a:latin typeface="Times New Roman" panose="02020603050405020304" pitchFamily="18" charset="0"/>
                <a:cs typeface="Times New Roman" panose="02020603050405020304" pitchFamily="18" charset="0"/>
              </a:rPr>
              <a:t>en az bir yıl süreyle </a:t>
            </a:r>
            <a:r>
              <a:rPr lang="tr-TR" dirty="0">
                <a:latin typeface="Times New Roman" panose="02020603050405020304" pitchFamily="18" charset="0"/>
                <a:cs typeface="Times New Roman" panose="02020603050405020304" pitchFamily="18" charset="0"/>
              </a:rPr>
              <a:t>öğretim elemanı olarak çalışmış olduğunu belgelendirmek,</a:t>
            </a:r>
          </a:p>
          <a:p>
            <a:pPr marL="0" indent="0" algn="just">
              <a:buNone/>
            </a:pPr>
            <a:r>
              <a:rPr lang="tr-TR" dirty="0">
                <a:latin typeface="Times New Roman" panose="02020603050405020304" pitchFamily="18" charset="0"/>
                <a:cs typeface="Times New Roman" panose="02020603050405020304" pitchFamily="18" charset="0"/>
              </a:rPr>
              <a:t>Alanında yayımlanmış </a:t>
            </a:r>
            <a:r>
              <a:rPr lang="tr-TR" b="1" dirty="0">
                <a:latin typeface="Times New Roman" panose="02020603050405020304" pitchFamily="18" charset="0"/>
                <a:cs typeface="Times New Roman" panose="02020603050405020304" pitchFamily="18" charset="0"/>
              </a:rPr>
              <a:t>en az bir kitabı bulunmak </a:t>
            </a:r>
            <a:r>
              <a:rPr lang="tr-TR" dirty="0">
                <a:latin typeface="Times New Roman" panose="02020603050405020304" pitchFamily="18" charset="0"/>
                <a:cs typeface="Times New Roman" panose="02020603050405020304" pitchFamily="18" charset="0"/>
              </a:rPr>
              <a:t>veya </a:t>
            </a:r>
            <a:r>
              <a:rPr lang="tr-TR" b="1" dirty="0">
                <a:latin typeface="Times New Roman" panose="02020603050405020304" pitchFamily="18" charset="0"/>
                <a:cs typeface="Times New Roman" panose="02020603050405020304" pitchFamily="18" charset="0"/>
              </a:rPr>
              <a:t>son beş yılda hakemli dergilerde yayımlanmış en az beş makalesi </a:t>
            </a:r>
            <a:r>
              <a:rPr lang="tr-TR" dirty="0">
                <a:latin typeface="Times New Roman" panose="02020603050405020304" pitchFamily="18" charset="0"/>
                <a:cs typeface="Times New Roman" panose="02020603050405020304" pitchFamily="18" charset="0"/>
              </a:rPr>
              <a:t>olmak.</a:t>
            </a:r>
            <a:endParaRPr lang="tr-TR"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3681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EDEDA04-0A68-4D44-8EE6-7CF87C18C994}"/>
              </a:ext>
            </a:extLst>
          </p:cNvPr>
          <p:cNvSpPr>
            <a:spLocks noGrp="1"/>
          </p:cNvSpPr>
          <p:nvPr>
            <p:ph type="title"/>
          </p:nvPr>
        </p:nvSpPr>
        <p:spPr>
          <a:xfrm>
            <a:off x="1143000" y="533401"/>
            <a:ext cx="9906000" cy="808838"/>
          </a:xfrm>
        </p:spPr>
        <p:txBody>
          <a:bodyPr>
            <a:normAutofit/>
          </a:bodyPr>
          <a:lstStyle/>
          <a:p>
            <a:pPr algn="ctr"/>
            <a:r>
              <a:rPr lang="tr-TR" sz="4800" b="1" i="0" dirty="0">
                <a:latin typeface="Times New Roman" panose="02020603050405020304" pitchFamily="18" charset="0"/>
                <a:cs typeface="Times New Roman" panose="02020603050405020304" pitchFamily="18" charset="0"/>
              </a:rPr>
              <a:t>YASAL MEVZUAT</a:t>
            </a:r>
          </a:p>
        </p:txBody>
      </p:sp>
      <p:sp>
        <p:nvSpPr>
          <p:cNvPr id="3" name="İçerik Yer Tutucusu 2">
            <a:extLst>
              <a:ext uri="{FF2B5EF4-FFF2-40B4-BE49-F238E27FC236}">
                <a16:creationId xmlns:a16="http://schemas.microsoft.com/office/drawing/2014/main" id="{C60EFCDF-45BF-4A04-B0B8-9C0B23C8C437}"/>
              </a:ext>
            </a:extLst>
          </p:cNvPr>
          <p:cNvSpPr>
            <a:spLocks noGrp="1"/>
          </p:cNvSpPr>
          <p:nvPr>
            <p:ph idx="1"/>
          </p:nvPr>
        </p:nvSpPr>
        <p:spPr>
          <a:xfrm>
            <a:off x="1143000" y="1342239"/>
            <a:ext cx="9906000" cy="4691739"/>
          </a:xfrm>
        </p:spPr>
        <p:txBody>
          <a:bodyPr>
            <a:normAutofit fontScale="92500" lnSpcReduction="20000"/>
          </a:bodyPr>
          <a:lstStyle/>
          <a:p>
            <a:r>
              <a:rPr lang="tr-TR" sz="2000" b="1" dirty="0">
                <a:latin typeface="Times New Roman" panose="02020603050405020304" pitchFamily="18" charset="0"/>
                <a:cs typeface="Times New Roman" panose="02020603050405020304" pitchFamily="18" charset="0"/>
              </a:rPr>
              <a:t>2547 SAYILI YÜKSEKÖĞRETİM KANUNUNUN 34. MADDESİ</a:t>
            </a:r>
          </a:p>
          <a:p>
            <a:pPr algn="just"/>
            <a:r>
              <a:rPr lang="tr-TR" sz="2000" dirty="0">
                <a:latin typeface="Times New Roman" panose="02020603050405020304" pitchFamily="18" charset="0"/>
                <a:cs typeface="Times New Roman" panose="02020603050405020304" pitchFamily="18" charset="0"/>
              </a:rPr>
              <a:t>Sözleşme ile görevlendirilecek yabancı uyruklu öğretim elemanları, ilgili birimin yönetim kurulunun önerisi ve üniversite yönetim kurulunun uygun görüşü üzerine rektör tarafından atanırlar. </a:t>
            </a:r>
          </a:p>
          <a:p>
            <a:pPr algn="just"/>
            <a:r>
              <a:rPr lang="tr-TR" sz="2000" dirty="0">
                <a:latin typeface="Times New Roman" panose="02020603050405020304" pitchFamily="18" charset="0"/>
                <a:cs typeface="Times New Roman" panose="02020603050405020304" pitchFamily="18" charset="0"/>
              </a:rPr>
              <a:t>Bunlar, öğretim görevleri bakımından, bu kanunda aylıklı öğretim elemanları için konulmuş olan hükümlere tabidirler. </a:t>
            </a:r>
          </a:p>
          <a:p>
            <a:pPr algn="just"/>
            <a:r>
              <a:rPr lang="tr-TR" sz="2000" dirty="0">
                <a:latin typeface="Times New Roman" panose="02020603050405020304" pitchFamily="18" charset="0"/>
                <a:cs typeface="Times New Roman" panose="02020603050405020304" pitchFamily="18" charset="0"/>
              </a:rPr>
              <a:t>Yabancı uyruklu öğretim elemanlarının bu şekilde atanmaları veya görevlendirilmeleri, 657 sayılı Devlet Memurları Kanununun Cumhurbaşkanı kararını gerektiren hükümlerine tabi olmadan, Yükseköğretim Kurulunca verilecek ön izni müteakip Çalışma ve Sosyal Güvenlik Bakanlığından alınacak çalışma izni neticesinde ilgili üniversitesi ile sözleşmesi yapılır. </a:t>
            </a:r>
          </a:p>
          <a:p>
            <a:pPr algn="just"/>
            <a:r>
              <a:rPr lang="tr-TR" sz="2000" dirty="0">
                <a:latin typeface="Times New Roman" panose="02020603050405020304" pitchFamily="18" charset="0"/>
                <a:cs typeface="Times New Roman" panose="02020603050405020304" pitchFamily="18" charset="0"/>
              </a:rPr>
              <a:t>Bu madde ve 2914 sayılı Yükseköğretim Personel Kanununun 16 </a:t>
            </a:r>
            <a:r>
              <a:rPr lang="tr-TR" sz="2000" dirty="0" err="1">
                <a:latin typeface="Times New Roman" panose="02020603050405020304" pitchFamily="18" charset="0"/>
                <a:cs typeface="Times New Roman" panose="02020603050405020304" pitchFamily="18" charset="0"/>
              </a:rPr>
              <a:t>ncı</a:t>
            </a:r>
            <a:r>
              <a:rPr lang="tr-TR" sz="2000" dirty="0">
                <a:latin typeface="Times New Roman" panose="02020603050405020304" pitchFamily="18" charset="0"/>
                <a:cs typeface="Times New Roman" panose="02020603050405020304" pitchFamily="18" charset="0"/>
              </a:rPr>
              <a:t> maddesine göre yükseköğretim kurumlarında sözleşme ile görevlendirilecek yabancı uyruklu öğretim elemanı sayısı dolu öğretim elemanı kadrosu sayısının %2’sini geçemez. </a:t>
            </a:r>
          </a:p>
          <a:p>
            <a:pPr algn="just"/>
            <a:r>
              <a:rPr lang="tr-TR" sz="2000" dirty="0">
                <a:latin typeface="Times New Roman" panose="02020603050405020304" pitchFamily="18" charset="0"/>
                <a:cs typeface="Times New Roman" panose="02020603050405020304" pitchFamily="18" charset="0"/>
              </a:rPr>
              <a:t>Bu kapsamdaki yabancı uyruklu öğretim elemanının yükseköğretim kurumları itibariyle dağılımı, isim, ücret ve sözleşme örneğinin vizesi, sözleşme süresinin uzatılması ve sona erdirilmesi, Yükseköğretim Kurulu tarafından yapılır.</a:t>
            </a:r>
          </a:p>
        </p:txBody>
      </p:sp>
    </p:spTree>
    <p:extLst>
      <p:ext uri="{BB962C8B-B14F-4D97-AF65-F5344CB8AC3E}">
        <p14:creationId xmlns:p14="http://schemas.microsoft.com/office/powerpoint/2010/main" val="31815202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883A3C-C99D-4842-BDE0-71D575B9A995}"/>
              </a:ext>
            </a:extLst>
          </p:cNvPr>
          <p:cNvSpPr>
            <a:spLocks noGrp="1"/>
          </p:cNvSpPr>
          <p:nvPr>
            <p:ph type="title"/>
          </p:nvPr>
        </p:nvSpPr>
        <p:spPr>
          <a:xfrm>
            <a:off x="1143000" y="533401"/>
            <a:ext cx="9906000" cy="959839"/>
          </a:xfrm>
        </p:spPr>
        <p:txBody>
          <a:bodyPr>
            <a:normAutofit/>
          </a:bodyPr>
          <a:lstStyle/>
          <a:p>
            <a:pPr algn="ctr"/>
            <a:r>
              <a:rPr lang="tr-TR" sz="4800" b="1" i="0" dirty="0">
                <a:latin typeface="Times New Roman" panose="02020603050405020304" pitchFamily="18" charset="0"/>
                <a:cs typeface="Times New Roman" panose="02020603050405020304" pitchFamily="18" charset="0"/>
              </a:rPr>
              <a:t>kriterler</a:t>
            </a:r>
          </a:p>
        </p:txBody>
      </p:sp>
      <p:sp>
        <p:nvSpPr>
          <p:cNvPr id="3" name="İçerik Yer Tutucusu 2">
            <a:extLst>
              <a:ext uri="{FF2B5EF4-FFF2-40B4-BE49-F238E27FC236}">
                <a16:creationId xmlns:a16="http://schemas.microsoft.com/office/drawing/2014/main" id="{7F93CE71-58BF-4072-B7D8-F96F699BA2B9}"/>
              </a:ext>
            </a:extLst>
          </p:cNvPr>
          <p:cNvSpPr>
            <a:spLocks noGrp="1"/>
          </p:cNvSpPr>
          <p:nvPr>
            <p:ph idx="1"/>
          </p:nvPr>
        </p:nvSpPr>
        <p:spPr>
          <a:xfrm>
            <a:off x="1143000" y="1761687"/>
            <a:ext cx="9906000" cy="4681057"/>
          </a:xfrm>
        </p:spPr>
        <p:txBody>
          <a:bodyPr>
            <a:normAutofit/>
          </a:bodyPr>
          <a:lstStyle/>
          <a:p>
            <a:pPr marL="0" indent="0">
              <a:buNone/>
            </a:pPr>
            <a:r>
              <a:rPr lang="tr-TR" sz="2600" b="1" dirty="0">
                <a:latin typeface="Times New Roman" panose="02020603050405020304" pitchFamily="18" charset="0"/>
                <a:cs typeface="Times New Roman" panose="02020603050405020304" pitchFamily="18" charset="0"/>
              </a:rPr>
              <a:t>Lisans ve Lisansüstü Programlarda İstihdam</a:t>
            </a:r>
          </a:p>
          <a:p>
            <a:pPr marL="0" indent="0" algn="just">
              <a:buNone/>
            </a:pPr>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Lisans düzeyinde eğitim yapılan birimlerde doktora mezunu öğretim görevlileri de istihdam edilebilir. </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Ancak, tezli yüksek lisans mezunu Türk vatandaşı öğretim görevlilerinin istihdam edilebileceği lisans düzeyinde eğitim yapılan özellikli birimlerde yüksek lisans mezunu yabancı uyruklu öğretim görevlileri de istihdam edilebilir.</a:t>
            </a:r>
            <a:endParaRPr lang="tr-TR"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69973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883A3C-C99D-4842-BDE0-71D575B9A995}"/>
              </a:ext>
            </a:extLst>
          </p:cNvPr>
          <p:cNvSpPr>
            <a:spLocks noGrp="1"/>
          </p:cNvSpPr>
          <p:nvPr>
            <p:ph type="title"/>
          </p:nvPr>
        </p:nvSpPr>
        <p:spPr>
          <a:xfrm>
            <a:off x="1143000" y="533401"/>
            <a:ext cx="9906000" cy="959839"/>
          </a:xfrm>
        </p:spPr>
        <p:txBody>
          <a:bodyPr>
            <a:normAutofit/>
          </a:bodyPr>
          <a:lstStyle/>
          <a:p>
            <a:pPr algn="ctr"/>
            <a:r>
              <a:rPr lang="tr-TR" sz="4800" b="1" i="0" dirty="0">
                <a:latin typeface="Times New Roman" panose="02020603050405020304" pitchFamily="18" charset="0"/>
                <a:cs typeface="Times New Roman" panose="02020603050405020304" pitchFamily="18" charset="0"/>
              </a:rPr>
              <a:t>kriterler</a:t>
            </a:r>
          </a:p>
        </p:txBody>
      </p:sp>
      <p:sp>
        <p:nvSpPr>
          <p:cNvPr id="3" name="İçerik Yer Tutucusu 2">
            <a:extLst>
              <a:ext uri="{FF2B5EF4-FFF2-40B4-BE49-F238E27FC236}">
                <a16:creationId xmlns:a16="http://schemas.microsoft.com/office/drawing/2014/main" id="{7F93CE71-58BF-4072-B7D8-F96F699BA2B9}"/>
              </a:ext>
            </a:extLst>
          </p:cNvPr>
          <p:cNvSpPr>
            <a:spLocks noGrp="1"/>
          </p:cNvSpPr>
          <p:nvPr>
            <p:ph idx="1"/>
          </p:nvPr>
        </p:nvSpPr>
        <p:spPr>
          <a:xfrm>
            <a:off x="1143000" y="1761687"/>
            <a:ext cx="9906000" cy="4681057"/>
          </a:xfrm>
        </p:spPr>
        <p:txBody>
          <a:bodyPr>
            <a:normAutofit/>
          </a:bodyPr>
          <a:lstStyle/>
          <a:p>
            <a:pPr marL="0" indent="0">
              <a:buNone/>
            </a:pPr>
            <a:r>
              <a:rPr lang="tr-TR" sz="2600" b="1" dirty="0">
                <a:latin typeface="Times New Roman" panose="02020603050405020304" pitchFamily="18" charset="0"/>
                <a:cs typeface="Times New Roman" panose="02020603050405020304" pitchFamily="18" charset="0"/>
              </a:rPr>
              <a:t>Ders Vermekle Birlikte Aynı Zamanda Araştırma Amaçlı İstihdam </a:t>
            </a:r>
            <a:endParaRPr lang="tr-TR" dirty="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Yükseköğretim kurumlarında ders verme göreviyle birlikte aynı zamanda projelerde görev vermek ve araştırma faaliyetlerinde de istifade etmek üzere yabancı uyruklu öğretim üyesi istihdamı için adayın aşağıdaki şartlardan en az birini sağlamış olması gerekir:</a:t>
            </a:r>
          </a:p>
          <a:p>
            <a:pPr algn="just"/>
            <a:r>
              <a:rPr lang="tr-TR" sz="1800" dirty="0">
                <a:latin typeface="Times New Roman" panose="02020603050405020304" pitchFamily="18" charset="0"/>
                <a:cs typeface="Times New Roman" panose="02020603050405020304" pitchFamily="18" charset="0"/>
              </a:rPr>
              <a:t>Dünyadaki üniversite sıralamalarından [Times </a:t>
            </a:r>
            <a:r>
              <a:rPr lang="tr-TR" sz="1800" dirty="0" err="1">
                <a:latin typeface="Times New Roman" panose="02020603050405020304" pitchFamily="18" charset="0"/>
                <a:cs typeface="Times New Roman" panose="02020603050405020304" pitchFamily="18" charset="0"/>
              </a:rPr>
              <a:t>Higher</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Education</a:t>
            </a:r>
            <a:r>
              <a:rPr lang="tr-TR" sz="1800" dirty="0">
                <a:latin typeface="Times New Roman" panose="02020603050405020304" pitchFamily="18" charset="0"/>
                <a:cs typeface="Times New Roman" panose="02020603050405020304" pitchFamily="18" charset="0"/>
              </a:rPr>
              <a:t> (THE); World </a:t>
            </a:r>
            <a:r>
              <a:rPr lang="tr-TR" sz="1800" dirty="0" err="1">
                <a:latin typeface="Times New Roman" panose="02020603050405020304" pitchFamily="18" charset="0"/>
                <a:cs typeface="Times New Roman" panose="02020603050405020304" pitchFamily="18" charset="0"/>
              </a:rPr>
              <a:t>University</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Rankings</a:t>
            </a:r>
            <a:r>
              <a:rPr lang="tr-TR" sz="1800" dirty="0">
                <a:latin typeface="Times New Roman" panose="02020603050405020304" pitchFamily="18" charset="0"/>
                <a:cs typeface="Times New Roman" panose="02020603050405020304" pitchFamily="18" charset="0"/>
              </a:rPr>
              <a:t>, QS World </a:t>
            </a:r>
            <a:r>
              <a:rPr lang="tr-TR" sz="1800" dirty="0" err="1">
                <a:latin typeface="Times New Roman" panose="02020603050405020304" pitchFamily="18" charset="0"/>
                <a:cs typeface="Times New Roman" panose="02020603050405020304" pitchFamily="18" charset="0"/>
              </a:rPr>
              <a:t>University</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Rankings</a:t>
            </a:r>
            <a:r>
              <a:rPr lang="tr-TR" sz="1800" dirty="0">
                <a:latin typeface="Times New Roman" panose="02020603050405020304" pitchFamily="18" charset="0"/>
                <a:cs typeface="Times New Roman" panose="02020603050405020304" pitchFamily="18" charset="0"/>
              </a:rPr>
              <a:t> veya </a:t>
            </a:r>
            <a:r>
              <a:rPr lang="tr-TR" sz="1800" dirty="0" err="1">
                <a:latin typeface="Times New Roman" panose="02020603050405020304" pitchFamily="18" charset="0"/>
                <a:cs typeface="Times New Roman" panose="02020603050405020304" pitchFamily="18" charset="0"/>
              </a:rPr>
              <a:t>Academic</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Ranking</a:t>
            </a:r>
            <a:r>
              <a:rPr lang="tr-TR" sz="1800" dirty="0">
                <a:latin typeface="Times New Roman" panose="02020603050405020304" pitchFamily="18" charset="0"/>
                <a:cs typeface="Times New Roman" panose="02020603050405020304" pitchFamily="18" charset="0"/>
              </a:rPr>
              <a:t> of World </a:t>
            </a:r>
            <a:r>
              <a:rPr lang="tr-TR" sz="1800" dirty="0" err="1">
                <a:latin typeface="Times New Roman" panose="02020603050405020304" pitchFamily="18" charset="0"/>
                <a:cs typeface="Times New Roman" panose="02020603050405020304" pitchFamily="18" charset="0"/>
              </a:rPr>
              <a:t>Universities</a:t>
            </a:r>
            <a:r>
              <a:rPr lang="tr-TR" sz="1800" dirty="0">
                <a:latin typeface="Times New Roman" panose="02020603050405020304" pitchFamily="18" charset="0"/>
                <a:cs typeface="Times New Roman" panose="02020603050405020304" pitchFamily="18" charset="0"/>
              </a:rPr>
              <a:t> (ARWU)]  herhangi birinde ilk 1000 içinde yer alan üniversitelerden birinden yüksek lisans veya doktora derecesine sahip olmak ya da bu </a:t>
            </a:r>
            <a:r>
              <a:rPr lang="tr-TR" sz="1800" b="1" u="sng" dirty="0">
                <a:latin typeface="Times New Roman" panose="02020603050405020304" pitchFamily="18" charset="0"/>
                <a:cs typeface="Times New Roman" panose="02020603050405020304" pitchFamily="18" charset="0"/>
              </a:rPr>
              <a:t>üniversitelerde akademisyen ve araştırmacı olarak en az bir yıl çalışmış olmak</a:t>
            </a:r>
            <a:r>
              <a:rPr lang="tr-TR" sz="1800" dirty="0">
                <a:latin typeface="Times New Roman" panose="02020603050405020304" pitchFamily="18" charset="0"/>
                <a:cs typeface="Times New Roman" panose="02020603050405020304" pitchFamily="18" charset="0"/>
              </a:rPr>
              <a:t>, </a:t>
            </a:r>
          </a:p>
          <a:p>
            <a:pPr algn="just"/>
            <a:r>
              <a:rPr lang="tr-TR" sz="1800" dirty="0">
                <a:latin typeface="Times New Roman" panose="02020603050405020304" pitchFamily="18" charset="0"/>
                <a:cs typeface="Times New Roman" panose="02020603050405020304" pitchFamily="18" charset="0"/>
              </a:rPr>
              <a:t>İstihdam edileceği üniversitenin yetkili kurullarınca muteber olarak kabul edilen </a:t>
            </a:r>
            <a:r>
              <a:rPr lang="tr-TR" sz="1800" b="1" u="sng" dirty="0">
                <a:latin typeface="Times New Roman" panose="02020603050405020304" pitchFamily="18" charset="0"/>
                <a:cs typeface="Times New Roman" panose="02020603050405020304" pitchFamily="18" charset="0"/>
              </a:rPr>
              <a:t>endeksli dergilerde </a:t>
            </a:r>
            <a:r>
              <a:rPr lang="tr-TR" sz="1800" dirty="0">
                <a:latin typeface="Times New Roman" panose="02020603050405020304" pitchFamily="18" charset="0"/>
                <a:cs typeface="Times New Roman" panose="02020603050405020304" pitchFamily="18" charset="0"/>
              </a:rPr>
              <a:t>en </a:t>
            </a:r>
            <a:r>
              <a:rPr lang="tr-TR" sz="1800" b="1" u="sng" dirty="0">
                <a:latin typeface="Times New Roman" panose="02020603050405020304" pitchFamily="18" charset="0"/>
                <a:cs typeface="Times New Roman" panose="02020603050405020304" pitchFamily="18" charset="0"/>
              </a:rPr>
              <a:t>az on makale yayımlamış olmak,</a:t>
            </a:r>
          </a:p>
          <a:p>
            <a:pPr algn="just"/>
            <a:r>
              <a:rPr lang="tr-TR" sz="1800" dirty="0">
                <a:latin typeface="Times New Roman" panose="02020603050405020304" pitchFamily="18" charset="0"/>
                <a:cs typeface="Times New Roman" panose="02020603050405020304" pitchFamily="18" charset="0"/>
              </a:rPr>
              <a:t>Devam eden veya başarıyla tamamlanmış olup bilime ve sanayiye katkı sağlayan bilimsel mahiyette </a:t>
            </a:r>
            <a:r>
              <a:rPr lang="tr-TR" sz="1800" b="1" dirty="0">
                <a:latin typeface="Times New Roman" panose="02020603050405020304" pitchFamily="18" charset="0"/>
                <a:cs typeface="Times New Roman" panose="02020603050405020304" pitchFamily="18" charset="0"/>
              </a:rPr>
              <a:t>en az bir araştırma projesinde koordinatör, yürütücü veya araştırmacı olarak görev almış </a:t>
            </a:r>
            <a:r>
              <a:rPr lang="tr-TR" sz="1800" dirty="0">
                <a:latin typeface="Times New Roman" panose="02020603050405020304" pitchFamily="18" charset="0"/>
                <a:cs typeface="Times New Roman" panose="02020603050405020304" pitchFamily="18" charset="0"/>
              </a:rPr>
              <a:t>olmak.</a:t>
            </a:r>
          </a:p>
        </p:txBody>
      </p:sp>
    </p:spTree>
    <p:extLst>
      <p:ext uri="{BB962C8B-B14F-4D97-AF65-F5344CB8AC3E}">
        <p14:creationId xmlns:p14="http://schemas.microsoft.com/office/powerpoint/2010/main" val="41059636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883A3C-C99D-4842-BDE0-71D575B9A995}"/>
              </a:ext>
            </a:extLst>
          </p:cNvPr>
          <p:cNvSpPr>
            <a:spLocks noGrp="1"/>
          </p:cNvSpPr>
          <p:nvPr>
            <p:ph type="title"/>
          </p:nvPr>
        </p:nvSpPr>
        <p:spPr>
          <a:xfrm>
            <a:off x="1143000" y="533401"/>
            <a:ext cx="9906000" cy="959839"/>
          </a:xfrm>
        </p:spPr>
        <p:txBody>
          <a:bodyPr>
            <a:normAutofit/>
          </a:bodyPr>
          <a:lstStyle/>
          <a:p>
            <a:pPr algn="ctr"/>
            <a:r>
              <a:rPr lang="tr-TR" sz="4800" b="1" i="0" dirty="0">
                <a:latin typeface="Times New Roman" panose="02020603050405020304" pitchFamily="18" charset="0"/>
                <a:cs typeface="Times New Roman" panose="02020603050405020304" pitchFamily="18" charset="0"/>
              </a:rPr>
              <a:t>kriterler</a:t>
            </a:r>
          </a:p>
        </p:txBody>
      </p:sp>
      <p:sp>
        <p:nvSpPr>
          <p:cNvPr id="3" name="İçerik Yer Tutucusu 2">
            <a:extLst>
              <a:ext uri="{FF2B5EF4-FFF2-40B4-BE49-F238E27FC236}">
                <a16:creationId xmlns:a16="http://schemas.microsoft.com/office/drawing/2014/main" id="{7F93CE71-58BF-4072-B7D8-F96F699BA2B9}"/>
              </a:ext>
            </a:extLst>
          </p:cNvPr>
          <p:cNvSpPr>
            <a:spLocks noGrp="1"/>
          </p:cNvSpPr>
          <p:nvPr>
            <p:ph idx="1"/>
          </p:nvPr>
        </p:nvSpPr>
        <p:spPr>
          <a:xfrm>
            <a:off x="1143000" y="1761687"/>
            <a:ext cx="9906000" cy="4681057"/>
          </a:xfrm>
        </p:spPr>
        <p:txBody>
          <a:bodyPr>
            <a:normAutofit fontScale="92500" lnSpcReduction="20000"/>
          </a:bodyPr>
          <a:lstStyle/>
          <a:p>
            <a:pPr marL="0" indent="0">
              <a:buNone/>
            </a:pPr>
            <a:r>
              <a:rPr lang="tr-TR" sz="2600" b="1" dirty="0">
                <a:latin typeface="Times New Roman" panose="02020603050405020304" pitchFamily="18" charset="0"/>
                <a:cs typeface="Times New Roman" panose="02020603050405020304" pitchFamily="18" charset="0"/>
              </a:rPr>
              <a:t>Ders Vermekle Birlikte Aynı Zamanda Araştırma Amaçlı İstihdam </a:t>
            </a:r>
            <a:endParaRPr lang="tr-TR" dirty="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Bu kapsamda istihdam edilecek yabancı uyruklu öğretim elemanları; masraflarının yapacakları proje gelirlerinden karşılanması ve sağlayacakları katkının ilgili üniversite nezdinde somut bir şekilde ortaya konulması şartıyla beraberlerinde üç kişiye kadar doktora öğrencisini araştırma görevlisi statüsünde istihdam edilmek üzere getirebilirler. </a:t>
            </a:r>
          </a:p>
          <a:p>
            <a:pPr marL="0" indent="0" algn="just">
              <a:buNone/>
            </a:pPr>
            <a:r>
              <a:rPr lang="tr-TR" dirty="0">
                <a:latin typeface="Times New Roman" panose="02020603050405020304" pitchFamily="18" charset="0"/>
                <a:cs typeface="Times New Roman" panose="02020603050405020304" pitchFamily="18" charset="0"/>
              </a:rPr>
              <a:t>Ayrıca bu kapsamda ders vermekle birlikte aynı zamanda proje veya araştırmalarda da istifade edilebilecek öğretim elemanları, iki aydan az olmamak kaydıyla kısa dönemli olarak da istihdam edilebilirler. </a:t>
            </a:r>
          </a:p>
          <a:p>
            <a:pPr marL="0" indent="0" algn="just">
              <a:buNone/>
            </a:pPr>
            <a:r>
              <a:rPr lang="tr-TR" dirty="0">
                <a:latin typeface="Times New Roman" panose="02020603050405020304" pitchFamily="18" charset="0"/>
                <a:cs typeface="Times New Roman" panose="02020603050405020304" pitchFamily="18" charset="0"/>
              </a:rPr>
              <a:t>Yükseköğretim kurumlarında ders vermekle birlikte aynı zamanda proje ve araştırma faaliyetlerinde de istifade edilecek yabancı uyruklu öğretim elemanlarına; uluslararası nitelikte başarıya sahip ve üniversitenin uluslararası görünürlüğüne katkı sağlayabilecek evsafta oldukları belgelendirildiği takdirde, sadece ders verecek öğretim üyelerine göre daha yüksek ücret teklif edilebilir. </a:t>
            </a:r>
            <a:endParaRPr lang="tr-T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85067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883A3C-C99D-4842-BDE0-71D575B9A995}"/>
              </a:ext>
            </a:extLst>
          </p:cNvPr>
          <p:cNvSpPr>
            <a:spLocks noGrp="1"/>
          </p:cNvSpPr>
          <p:nvPr>
            <p:ph type="title"/>
          </p:nvPr>
        </p:nvSpPr>
        <p:spPr>
          <a:xfrm>
            <a:off x="1143000" y="533401"/>
            <a:ext cx="9906000" cy="959839"/>
          </a:xfrm>
        </p:spPr>
        <p:txBody>
          <a:bodyPr>
            <a:normAutofit/>
          </a:bodyPr>
          <a:lstStyle/>
          <a:p>
            <a:pPr algn="ctr"/>
            <a:r>
              <a:rPr lang="tr-TR" sz="4800" b="1" i="0" dirty="0">
                <a:latin typeface="Times New Roman" panose="02020603050405020304" pitchFamily="18" charset="0"/>
                <a:cs typeface="Times New Roman" panose="02020603050405020304" pitchFamily="18" charset="0"/>
              </a:rPr>
              <a:t>kriterler</a:t>
            </a:r>
          </a:p>
        </p:txBody>
      </p:sp>
      <p:sp>
        <p:nvSpPr>
          <p:cNvPr id="3" name="İçerik Yer Tutucusu 2">
            <a:extLst>
              <a:ext uri="{FF2B5EF4-FFF2-40B4-BE49-F238E27FC236}">
                <a16:creationId xmlns:a16="http://schemas.microsoft.com/office/drawing/2014/main" id="{7F93CE71-58BF-4072-B7D8-F96F699BA2B9}"/>
              </a:ext>
            </a:extLst>
          </p:cNvPr>
          <p:cNvSpPr>
            <a:spLocks noGrp="1"/>
          </p:cNvSpPr>
          <p:nvPr>
            <p:ph idx="1"/>
          </p:nvPr>
        </p:nvSpPr>
        <p:spPr>
          <a:xfrm>
            <a:off x="1143000" y="1761687"/>
            <a:ext cx="9906000" cy="4681057"/>
          </a:xfrm>
        </p:spPr>
        <p:txBody>
          <a:bodyPr>
            <a:normAutofit lnSpcReduction="10000"/>
          </a:bodyPr>
          <a:lstStyle/>
          <a:p>
            <a:pPr marL="0" indent="0">
              <a:buNone/>
            </a:pPr>
            <a:r>
              <a:rPr lang="tr-TR" sz="2600" b="1" dirty="0">
                <a:latin typeface="Times New Roman" panose="02020603050405020304" pitchFamily="18" charset="0"/>
                <a:cs typeface="Times New Roman" panose="02020603050405020304" pitchFamily="18" charset="0"/>
              </a:rPr>
              <a:t>Güzel Sanatlar Alanında İstihdam </a:t>
            </a:r>
          </a:p>
          <a:p>
            <a:pPr marL="0" indent="0" algn="just">
              <a:buNone/>
            </a:pPr>
            <a:r>
              <a:rPr lang="tr-TR" sz="2600" dirty="0">
                <a:latin typeface="Times New Roman" panose="02020603050405020304" pitchFamily="18" charset="0"/>
                <a:cs typeface="Times New Roman" panose="02020603050405020304" pitchFamily="18" charset="0"/>
              </a:rPr>
              <a:t>Konservatuar, Güzel Sanatlar, Sanat ve Tasarım Fakültelerinde yabancı uyruklu öğretim elemanı olarak istihdam edileceklerin ilgili alanda en az lisans derecesine sahip olması ve aşağıdaki şartlardan en az birini sağlamış olması gerekir: </a:t>
            </a:r>
          </a:p>
          <a:p>
            <a:pPr marL="0" indent="0" algn="just">
              <a:buNone/>
            </a:pPr>
            <a:endParaRPr lang="tr-TR" sz="2600" dirty="0">
              <a:latin typeface="Times New Roman" panose="02020603050405020304" pitchFamily="18" charset="0"/>
              <a:cs typeface="Times New Roman" panose="02020603050405020304" pitchFamily="18" charset="0"/>
            </a:endParaRPr>
          </a:p>
          <a:p>
            <a:pPr algn="just"/>
            <a:r>
              <a:rPr lang="tr-TR" sz="2600" dirty="0">
                <a:latin typeface="Times New Roman" panose="02020603050405020304" pitchFamily="18" charset="0"/>
                <a:cs typeface="Times New Roman" panose="02020603050405020304" pitchFamily="18" charset="0"/>
              </a:rPr>
              <a:t>İlgili sanat alanında en az iki yıl süreyle akademik veya kurumsal çalışma deneyimine sahip olmak,</a:t>
            </a:r>
          </a:p>
          <a:p>
            <a:pPr algn="just"/>
            <a:endParaRPr lang="tr-TR" sz="2600" dirty="0">
              <a:latin typeface="Times New Roman" panose="02020603050405020304" pitchFamily="18" charset="0"/>
              <a:cs typeface="Times New Roman" panose="02020603050405020304" pitchFamily="18" charset="0"/>
            </a:endParaRPr>
          </a:p>
          <a:p>
            <a:pPr algn="just"/>
            <a:r>
              <a:rPr lang="tr-TR" sz="2600" dirty="0">
                <a:latin typeface="Times New Roman" panose="02020603050405020304" pitchFamily="18" charset="0"/>
                <a:cs typeface="Times New Roman" panose="02020603050405020304" pitchFamily="18" charset="0"/>
              </a:rPr>
              <a:t>Son üç yılda alanıyla ilgili en az üç özgün sanat faaliyeti, etkinlik, proje, tasarım vb. faaliyet gerçekleştirmiş olmak.</a:t>
            </a:r>
          </a:p>
        </p:txBody>
      </p:sp>
    </p:spTree>
    <p:extLst>
      <p:ext uri="{BB962C8B-B14F-4D97-AF65-F5344CB8AC3E}">
        <p14:creationId xmlns:p14="http://schemas.microsoft.com/office/powerpoint/2010/main" val="12020356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883A3C-C99D-4842-BDE0-71D575B9A995}"/>
              </a:ext>
            </a:extLst>
          </p:cNvPr>
          <p:cNvSpPr>
            <a:spLocks noGrp="1"/>
          </p:cNvSpPr>
          <p:nvPr>
            <p:ph type="title"/>
          </p:nvPr>
        </p:nvSpPr>
        <p:spPr>
          <a:xfrm>
            <a:off x="1016000" y="0"/>
            <a:ext cx="9906000" cy="959839"/>
          </a:xfrm>
        </p:spPr>
        <p:txBody>
          <a:bodyPr>
            <a:normAutofit/>
          </a:bodyPr>
          <a:lstStyle/>
          <a:p>
            <a:pPr algn="ctr"/>
            <a:r>
              <a:rPr lang="tr-TR" sz="4800" b="1" i="0" dirty="0">
                <a:latin typeface="Times New Roman" panose="02020603050405020304" pitchFamily="18" charset="0"/>
                <a:cs typeface="Times New Roman" panose="02020603050405020304" pitchFamily="18" charset="0"/>
              </a:rPr>
              <a:t>İŞ AKIŞ SÜRECİ</a:t>
            </a:r>
          </a:p>
        </p:txBody>
      </p:sp>
      <p:sp>
        <p:nvSpPr>
          <p:cNvPr id="9" name="İçerik Yer Tutucusu 8">
            <a:extLst>
              <a:ext uri="{FF2B5EF4-FFF2-40B4-BE49-F238E27FC236}">
                <a16:creationId xmlns:a16="http://schemas.microsoft.com/office/drawing/2014/main" id="{02D702D4-524A-44BC-B73B-D65EB2235899}"/>
              </a:ext>
            </a:extLst>
          </p:cNvPr>
          <p:cNvSpPr>
            <a:spLocks noGrp="1"/>
          </p:cNvSpPr>
          <p:nvPr>
            <p:ph idx="1"/>
          </p:nvPr>
        </p:nvSpPr>
        <p:spPr>
          <a:xfrm>
            <a:off x="673100" y="959839"/>
            <a:ext cx="11226800" cy="5555261"/>
          </a:xfrm>
        </p:spPr>
        <p:txBody>
          <a:bodyPr>
            <a:normAutofit lnSpcReduction="10000"/>
          </a:bodyPr>
          <a:lstStyle/>
          <a:p>
            <a:r>
              <a:rPr lang="tr-TR" sz="1800" dirty="0">
                <a:latin typeface="Times New Roman" panose="02020603050405020304" pitchFamily="18" charset="0"/>
                <a:cs typeface="Times New Roman" panose="02020603050405020304" pitchFamily="18" charset="0"/>
              </a:rPr>
              <a:t>Başvuru</a:t>
            </a:r>
          </a:p>
          <a:p>
            <a:r>
              <a:rPr lang="tr-TR" sz="1800" dirty="0">
                <a:latin typeface="Times New Roman" panose="02020603050405020304" pitchFamily="18" charset="0"/>
                <a:cs typeface="Times New Roman" panose="02020603050405020304" pitchFamily="18" charset="0"/>
              </a:rPr>
              <a:t>Başvurunun kriterlere uygunluğunun kontrolü</a:t>
            </a:r>
          </a:p>
          <a:p>
            <a:r>
              <a:rPr lang="tr-TR" sz="1800" dirty="0">
                <a:latin typeface="Times New Roman" panose="02020603050405020304" pitchFamily="18" charset="0"/>
                <a:cs typeface="Times New Roman" panose="02020603050405020304" pitchFamily="18" charset="0"/>
              </a:rPr>
              <a:t>Başvuru belgelerinin kontrolü ve onay gerektiren belgelerin onaylanması</a:t>
            </a:r>
          </a:p>
          <a:p>
            <a:r>
              <a:rPr lang="tr-TR" sz="1800" dirty="0">
                <a:latin typeface="Times New Roman" panose="02020603050405020304" pitchFamily="18" charset="0"/>
                <a:cs typeface="Times New Roman" panose="02020603050405020304" pitchFamily="18" charset="0"/>
              </a:rPr>
              <a:t>İlgili birim yönetim kurulu kararı ile başvuru dosyasının Rektörlük Makamına arzı.</a:t>
            </a:r>
          </a:p>
          <a:p>
            <a:r>
              <a:rPr lang="tr-TR" sz="1800" dirty="0">
                <a:latin typeface="Times New Roman" panose="02020603050405020304" pitchFamily="18" charset="0"/>
                <a:cs typeface="Times New Roman" panose="02020603050405020304" pitchFamily="18" charset="0"/>
              </a:rPr>
              <a:t>Yabancı Uyruklu İnceleme ve Değerlendirme Komisyonunca başvuru dosyasının incelenmesi ve ödenecek bürüt ücretin tespitinin yapılarak komisyon raporunun hazırlanması ve  Yabancı Uyruklu Bilgi Derleme ve Kimlik Formunun doldurularak onaylanması.</a:t>
            </a:r>
          </a:p>
          <a:p>
            <a:r>
              <a:rPr lang="tr-TR" sz="1800" dirty="0">
                <a:latin typeface="Times New Roman" panose="02020603050405020304" pitchFamily="18" charset="0"/>
                <a:cs typeface="Times New Roman" panose="02020603050405020304" pitchFamily="18" charset="0"/>
              </a:rPr>
              <a:t>Konunun Üniversite Yönetim Kurulunda değerlendirilmesi</a:t>
            </a:r>
          </a:p>
          <a:p>
            <a:r>
              <a:rPr lang="tr-TR" sz="1800" dirty="0">
                <a:latin typeface="Times New Roman" panose="02020603050405020304" pitchFamily="18" charset="0"/>
                <a:cs typeface="Times New Roman" panose="02020603050405020304" pitchFamily="18" charset="0"/>
              </a:rPr>
              <a:t>Gerekli belgelerin Yükseköğretim Kurulu başkanlığına arzı.</a:t>
            </a:r>
          </a:p>
          <a:p>
            <a:r>
              <a:rPr lang="tr-TR" sz="1800" dirty="0">
                <a:latin typeface="Times New Roman" panose="02020603050405020304" pitchFamily="18" charset="0"/>
                <a:cs typeface="Times New Roman" panose="02020603050405020304" pitchFamily="18" charset="0"/>
              </a:rPr>
              <a:t>YÖKSİS üzerinden çalışma ön başvurunun yapılması.</a:t>
            </a:r>
          </a:p>
          <a:p>
            <a:r>
              <a:rPr lang="tr-TR" sz="1800" dirty="0">
                <a:latin typeface="Times New Roman" panose="02020603050405020304" pitchFamily="18" charset="0"/>
                <a:cs typeface="Times New Roman" panose="02020603050405020304" pitchFamily="18" charset="0"/>
              </a:rPr>
              <a:t>YÖK tarafından çalışma ön başvurusunun onaylanmasına müteakip ilgili birim tarafından </a:t>
            </a:r>
            <a:r>
              <a:rPr lang="tr-TR" sz="1800" dirty="0">
                <a:latin typeface="Times New Roman" panose="02020603050405020304" pitchFamily="18" charset="0"/>
                <a:cs typeface="Times New Roman" panose="02020603050405020304" pitchFamily="18" charset="0"/>
                <a:hlinkClick r:id="rId2"/>
              </a:rPr>
              <a:t>Çalışma ve Sosyal Güvenlik Bakanlığının </a:t>
            </a:r>
            <a:r>
              <a:rPr lang="tr-TR" sz="1800" b="0" i="0" u="none" strike="noStrike" baseline="0" dirty="0">
                <a:solidFill>
                  <a:srgbClr val="000000"/>
                </a:solidFill>
                <a:latin typeface="Times New Roman" panose="02020603050405020304" pitchFamily="18" charset="0"/>
                <a:cs typeface="Times New Roman" panose="02020603050405020304" pitchFamily="18" charset="0"/>
                <a:hlinkClick r:id="rId2"/>
              </a:rPr>
              <a:t>Yabancıların Çalışma İzinleri Otomasyon Sistemine </a:t>
            </a:r>
            <a:r>
              <a:rPr lang="tr-TR" sz="1800" b="0" i="0" u="none" strike="noStrike" baseline="0" dirty="0">
                <a:solidFill>
                  <a:srgbClr val="000000"/>
                </a:solidFill>
                <a:latin typeface="Times New Roman" panose="02020603050405020304" pitchFamily="18" charset="0"/>
                <a:cs typeface="Times New Roman" panose="02020603050405020304" pitchFamily="18" charset="0"/>
              </a:rPr>
              <a:t>girilmesi. </a:t>
            </a:r>
            <a:r>
              <a:rPr lang="tr-TR" sz="1800" b="0" i="0" u="none" strike="noStrike" baseline="0" dirty="0">
                <a:solidFill>
                  <a:srgbClr val="FF0000"/>
                </a:solidFill>
                <a:latin typeface="Times New Roman" panose="02020603050405020304" pitchFamily="18" charset="0"/>
                <a:cs typeface="Times New Roman" panose="02020603050405020304" pitchFamily="18" charset="0"/>
              </a:rPr>
              <a:t>(</a:t>
            </a:r>
            <a:r>
              <a:rPr lang="tr-TR" sz="1800" b="0" i="0" u="none" strike="noStrike" baseline="0" dirty="0">
                <a:solidFill>
                  <a:srgbClr val="FF0000"/>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Sistem Kullanma Kılavuzu</a:t>
            </a:r>
            <a:r>
              <a:rPr lang="tr-TR" sz="1800" b="0" i="0" u="none" strike="noStrike" baseline="0" dirty="0">
                <a:solidFill>
                  <a:srgbClr val="FF0000"/>
                </a:solidFill>
                <a:latin typeface="Times New Roman" panose="02020603050405020304" pitchFamily="18" charset="0"/>
                <a:cs typeface="Times New Roman" panose="02020603050405020304" pitchFamily="18" charset="0"/>
              </a:rPr>
              <a:t>)</a:t>
            </a:r>
          </a:p>
          <a:p>
            <a:r>
              <a:rPr lang="tr-TR" sz="1800" dirty="0">
                <a:latin typeface="Times New Roman" panose="02020603050405020304" pitchFamily="18" charset="0"/>
                <a:cs typeface="Times New Roman" panose="02020603050405020304" pitchFamily="18" charset="0"/>
              </a:rPr>
              <a:t>Başvuru sahibince Çalışma İzin Belgesi Harcı ile Değerli Kağıt bedelinin yatırılması.</a:t>
            </a:r>
          </a:p>
          <a:p>
            <a:r>
              <a:rPr lang="tr-TR" sz="1800" dirty="0">
                <a:latin typeface="Times New Roman" panose="02020603050405020304" pitchFamily="18" charset="0"/>
                <a:cs typeface="Times New Roman" panose="02020603050405020304" pitchFamily="18" charset="0"/>
                <a:hlinkClick r:id="rId4"/>
              </a:rPr>
              <a:t>Tek Tip Sözleşmenin imzalanması.</a:t>
            </a:r>
            <a:endParaRPr lang="tr-TR" sz="1800" dirty="0">
              <a:latin typeface="Times New Roman" panose="02020603050405020304" pitchFamily="18" charset="0"/>
              <a:cs typeface="Times New Roman" panose="02020603050405020304" pitchFamily="18" charset="0"/>
            </a:endParaRPr>
          </a:p>
          <a:p>
            <a:r>
              <a:rPr lang="tr-TR" sz="1800" dirty="0">
                <a:latin typeface="Times New Roman" panose="02020603050405020304" pitchFamily="18" charset="0"/>
                <a:cs typeface="Times New Roman" panose="02020603050405020304" pitchFamily="18" charset="0"/>
              </a:rPr>
              <a:t>Göreve başlama.</a:t>
            </a:r>
          </a:p>
          <a:p>
            <a:endParaRPr lang="tr-TR" sz="1800" dirty="0">
              <a:latin typeface="Times New Roman" panose="02020603050405020304" pitchFamily="18" charset="0"/>
              <a:cs typeface="Times New Roman" panose="02020603050405020304" pitchFamily="18" charset="0"/>
            </a:endParaRPr>
          </a:p>
          <a:p>
            <a:endParaRPr lang="tr-TR" dirty="0"/>
          </a:p>
          <a:p>
            <a:endParaRPr lang="tr-TR" dirty="0"/>
          </a:p>
        </p:txBody>
      </p:sp>
    </p:spTree>
    <p:extLst>
      <p:ext uri="{BB962C8B-B14F-4D97-AF65-F5344CB8AC3E}">
        <p14:creationId xmlns:p14="http://schemas.microsoft.com/office/powerpoint/2010/main" val="37498771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883A3C-C99D-4842-BDE0-71D575B9A995}"/>
              </a:ext>
            </a:extLst>
          </p:cNvPr>
          <p:cNvSpPr>
            <a:spLocks noGrp="1"/>
          </p:cNvSpPr>
          <p:nvPr>
            <p:ph type="title"/>
          </p:nvPr>
        </p:nvSpPr>
        <p:spPr>
          <a:xfrm>
            <a:off x="1143000" y="52778"/>
            <a:ext cx="9906000" cy="959839"/>
          </a:xfrm>
        </p:spPr>
        <p:txBody>
          <a:bodyPr>
            <a:normAutofit/>
          </a:bodyPr>
          <a:lstStyle/>
          <a:p>
            <a:pPr algn="ctr"/>
            <a:r>
              <a:rPr lang="tr-TR" sz="4800" b="1" i="0" dirty="0">
                <a:latin typeface="Times New Roman" panose="02020603050405020304" pitchFamily="18" charset="0"/>
                <a:cs typeface="Times New Roman" panose="02020603050405020304" pitchFamily="18" charset="0"/>
              </a:rPr>
              <a:t>İŞ AKIŞ SÜRECİ</a:t>
            </a:r>
          </a:p>
        </p:txBody>
      </p:sp>
      <p:sp>
        <p:nvSpPr>
          <p:cNvPr id="3" name="İçerik Yer Tutucusu 2">
            <a:extLst>
              <a:ext uri="{FF2B5EF4-FFF2-40B4-BE49-F238E27FC236}">
                <a16:creationId xmlns:a16="http://schemas.microsoft.com/office/drawing/2014/main" id="{7F93CE71-58BF-4072-B7D8-F96F699BA2B9}"/>
              </a:ext>
            </a:extLst>
          </p:cNvPr>
          <p:cNvSpPr>
            <a:spLocks noGrp="1"/>
          </p:cNvSpPr>
          <p:nvPr>
            <p:ph idx="1"/>
          </p:nvPr>
        </p:nvSpPr>
        <p:spPr>
          <a:xfrm>
            <a:off x="712764" y="858129"/>
            <a:ext cx="11479236" cy="5584615"/>
          </a:xfrm>
        </p:spPr>
        <p:txBody>
          <a:bodyPr>
            <a:normAutofit/>
          </a:bodyPr>
          <a:lstStyle/>
          <a:p>
            <a:pPr marL="0" indent="0">
              <a:buNone/>
            </a:pPr>
            <a:r>
              <a:rPr lang="tr-TR" sz="2600" b="1" dirty="0">
                <a:latin typeface="Times New Roman" panose="02020603050405020304" pitchFamily="18" charset="0"/>
                <a:cs typeface="Times New Roman" panose="02020603050405020304" pitchFamily="18" charset="0"/>
              </a:rPr>
              <a:t>İstenen Belgeler</a:t>
            </a:r>
            <a:endParaRPr lang="tr-TR" sz="2600" dirty="0">
              <a:latin typeface="Times New Roman" panose="02020603050405020304" pitchFamily="18" charset="0"/>
              <a:cs typeface="Times New Roman" panose="02020603050405020304" pitchFamily="18" charset="0"/>
            </a:endParaRPr>
          </a:p>
          <a:p>
            <a:pPr marL="0" indent="0">
              <a:buNone/>
            </a:pPr>
            <a:endParaRPr lang="tr-TR" sz="2600" dirty="0">
              <a:latin typeface="Times New Roman" panose="02020603050405020304" pitchFamily="18" charset="0"/>
              <a:cs typeface="Times New Roman" panose="02020603050405020304" pitchFamily="18" charset="0"/>
            </a:endParaRPr>
          </a:p>
        </p:txBody>
      </p:sp>
      <p:graphicFrame>
        <p:nvGraphicFramePr>
          <p:cNvPr id="4" name="Tablo 3">
            <a:extLst>
              <a:ext uri="{FF2B5EF4-FFF2-40B4-BE49-F238E27FC236}">
                <a16:creationId xmlns:a16="http://schemas.microsoft.com/office/drawing/2014/main" id="{99B3D0A6-0ECD-4369-9979-AB31AA8A1BE8}"/>
              </a:ext>
            </a:extLst>
          </p:cNvPr>
          <p:cNvGraphicFramePr>
            <a:graphicFrameLocks noGrp="1"/>
          </p:cNvGraphicFramePr>
          <p:nvPr>
            <p:extLst>
              <p:ext uri="{D42A27DB-BD31-4B8C-83A1-F6EECF244321}">
                <p14:modId xmlns:p14="http://schemas.microsoft.com/office/powerpoint/2010/main" val="698157883"/>
              </p:ext>
            </p:extLst>
          </p:nvPr>
        </p:nvGraphicFramePr>
        <p:xfrm>
          <a:off x="712764" y="1378634"/>
          <a:ext cx="11244773" cy="4641919"/>
        </p:xfrm>
        <a:graphic>
          <a:graphicData uri="http://schemas.openxmlformats.org/drawingml/2006/table">
            <a:tbl>
              <a:tblPr firstRow="1" firstCol="1" bandRow="1">
                <a:tableStyleId>{5C22544A-7EE6-4342-B048-85BDC9FD1C3A}</a:tableStyleId>
              </a:tblPr>
              <a:tblGrid>
                <a:gridCol w="741762">
                  <a:extLst>
                    <a:ext uri="{9D8B030D-6E8A-4147-A177-3AD203B41FA5}">
                      <a16:colId xmlns:a16="http://schemas.microsoft.com/office/drawing/2014/main" val="2424013689"/>
                    </a:ext>
                  </a:extLst>
                </a:gridCol>
                <a:gridCol w="6348899">
                  <a:extLst>
                    <a:ext uri="{9D8B030D-6E8A-4147-A177-3AD203B41FA5}">
                      <a16:colId xmlns:a16="http://schemas.microsoft.com/office/drawing/2014/main" val="765906827"/>
                    </a:ext>
                  </a:extLst>
                </a:gridCol>
                <a:gridCol w="4154112">
                  <a:extLst>
                    <a:ext uri="{9D8B030D-6E8A-4147-A177-3AD203B41FA5}">
                      <a16:colId xmlns:a16="http://schemas.microsoft.com/office/drawing/2014/main" val="2782578025"/>
                    </a:ext>
                  </a:extLst>
                </a:gridCol>
              </a:tblGrid>
              <a:tr h="348737">
                <a:tc>
                  <a:txBody>
                    <a:bodyPr/>
                    <a:lstStyle/>
                    <a:p>
                      <a:pPr algn="ctr">
                        <a:lnSpc>
                          <a:spcPct val="107000"/>
                        </a:lnSpc>
                        <a:spcAft>
                          <a:spcPts val="800"/>
                        </a:spcAft>
                      </a:pPr>
                      <a:r>
                        <a:rPr lang="tr-TR" sz="1100" dirty="0">
                          <a:effectLst/>
                        </a:rPr>
                        <a:t>Sıra</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tr-TR" sz="1100">
                          <a:effectLst/>
                        </a:rPr>
                        <a:t>Belge Adı</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tr-TR" sz="1100">
                          <a:effectLst/>
                        </a:rPr>
                        <a:t>Hazırlayacak Birim</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69368209"/>
                  </a:ext>
                </a:extLst>
              </a:tr>
              <a:tr h="316844">
                <a:tc>
                  <a:txBody>
                    <a:bodyPr/>
                    <a:lstStyle/>
                    <a:p>
                      <a:pPr algn="ctr">
                        <a:lnSpc>
                          <a:spcPct val="107000"/>
                        </a:lnSpc>
                        <a:spcAft>
                          <a:spcPts val="800"/>
                        </a:spcAft>
                      </a:pPr>
                      <a:r>
                        <a:rPr lang="tr-TR" sz="1000">
                          <a:effectLst/>
                        </a:rPr>
                        <a:t>1</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tr-TR" sz="1400" dirty="0">
                          <a:effectLst/>
                          <a:latin typeface="Times New Roman" panose="02020603050405020304" pitchFamily="18" charset="0"/>
                          <a:cs typeface="Times New Roman" panose="02020603050405020304" pitchFamily="18" charset="0"/>
                        </a:rPr>
                        <a:t>Başvuru Dilekçesi</a:t>
                      </a:r>
                      <a:endParaRPr lang="tr-T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95000"/>
                      </a:schemeClr>
                    </a:solidFill>
                  </a:tcPr>
                </a:tc>
                <a:tc rowSpan="9">
                  <a:txBody>
                    <a:bodyPr/>
                    <a:lstStyle/>
                    <a:p>
                      <a:pPr>
                        <a:lnSpc>
                          <a:spcPct val="107000"/>
                        </a:lnSpc>
                        <a:spcAft>
                          <a:spcPts val="800"/>
                        </a:spcAft>
                      </a:pPr>
                      <a:r>
                        <a:rPr lang="tr-TR" sz="2000" dirty="0">
                          <a:effectLst/>
                          <a:latin typeface="Times New Roman" panose="02020603050405020304" pitchFamily="18" charset="0"/>
                          <a:cs typeface="Times New Roman" panose="02020603050405020304" pitchFamily="18" charset="0"/>
                        </a:rPr>
                        <a:t>Başvuruda Bulunan</a:t>
                      </a:r>
                    </a:p>
                    <a:p>
                      <a:pPr algn="ctr">
                        <a:lnSpc>
                          <a:spcPct val="107000"/>
                        </a:lnSpc>
                        <a:spcAft>
                          <a:spcPts val="800"/>
                        </a:spcAft>
                      </a:pPr>
                      <a:r>
                        <a:rPr lang="tr-TR" sz="2000" dirty="0">
                          <a:effectLst/>
                          <a:latin typeface="Times New Roman" panose="02020603050405020304" pitchFamily="18" charset="0"/>
                          <a:cs typeface="Times New Roman" panose="02020603050405020304" pitchFamily="18" charset="0"/>
                        </a:rPr>
                        <a:t> </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95000"/>
                      </a:schemeClr>
                    </a:solidFill>
                  </a:tcPr>
                </a:tc>
                <a:extLst>
                  <a:ext uri="{0D108BD9-81ED-4DB2-BD59-A6C34878D82A}">
                    <a16:rowId xmlns:a16="http://schemas.microsoft.com/office/drawing/2014/main" val="3259840283"/>
                  </a:ext>
                </a:extLst>
              </a:tr>
              <a:tr h="316844">
                <a:tc>
                  <a:txBody>
                    <a:bodyPr/>
                    <a:lstStyle/>
                    <a:p>
                      <a:pPr algn="ctr">
                        <a:lnSpc>
                          <a:spcPct val="107000"/>
                        </a:lnSpc>
                        <a:spcAft>
                          <a:spcPts val="800"/>
                        </a:spcAft>
                      </a:pPr>
                      <a:r>
                        <a:rPr lang="tr-TR" sz="1000">
                          <a:effectLst/>
                        </a:rPr>
                        <a:t>2</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tr-TR" sz="1400" dirty="0">
                          <a:effectLst/>
                          <a:latin typeface="Times New Roman" panose="02020603050405020304" pitchFamily="18" charset="0"/>
                          <a:cs typeface="Times New Roman" panose="02020603050405020304" pitchFamily="18" charset="0"/>
                          <a:hlinkClick r:id="rId2"/>
                        </a:rPr>
                        <a:t>Açık Kimlik Formu</a:t>
                      </a:r>
                      <a:endParaRPr lang="tr-T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95000"/>
                      </a:schemeClr>
                    </a:solidFill>
                  </a:tcPr>
                </a:tc>
                <a:tc vMerge="1">
                  <a:txBody>
                    <a:bodyPr/>
                    <a:lstStyle/>
                    <a:p>
                      <a:endParaRPr lang="tr-TR"/>
                    </a:p>
                  </a:txBody>
                  <a:tcPr/>
                </a:tc>
                <a:extLst>
                  <a:ext uri="{0D108BD9-81ED-4DB2-BD59-A6C34878D82A}">
                    <a16:rowId xmlns:a16="http://schemas.microsoft.com/office/drawing/2014/main" val="2990725517"/>
                  </a:ext>
                </a:extLst>
              </a:tr>
              <a:tr h="316844">
                <a:tc>
                  <a:txBody>
                    <a:bodyPr/>
                    <a:lstStyle/>
                    <a:p>
                      <a:pPr algn="ctr">
                        <a:lnSpc>
                          <a:spcPct val="107000"/>
                        </a:lnSpc>
                        <a:spcAft>
                          <a:spcPts val="800"/>
                        </a:spcAft>
                      </a:pPr>
                      <a:r>
                        <a:rPr lang="tr-TR" sz="1000">
                          <a:effectLst/>
                        </a:rPr>
                        <a:t>3</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tr-TR" sz="1400" dirty="0">
                          <a:effectLst/>
                          <a:latin typeface="Times New Roman" panose="02020603050405020304" pitchFamily="18" charset="0"/>
                          <a:cs typeface="Times New Roman" panose="02020603050405020304" pitchFamily="18" charset="0"/>
                          <a:hlinkClick r:id="rId3"/>
                        </a:rPr>
                        <a:t>Yabancı Uyruklu Öğretim Elemanı Bilgi Derleme Formu</a:t>
                      </a:r>
                      <a:endParaRPr lang="tr-T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95000"/>
                      </a:schemeClr>
                    </a:solidFill>
                  </a:tcPr>
                </a:tc>
                <a:tc vMerge="1">
                  <a:txBody>
                    <a:bodyPr/>
                    <a:lstStyle/>
                    <a:p>
                      <a:endParaRPr lang="tr-TR"/>
                    </a:p>
                  </a:txBody>
                  <a:tcPr/>
                </a:tc>
                <a:extLst>
                  <a:ext uri="{0D108BD9-81ED-4DB2-BD59-A6C34878D82A}">
                    <a16:rowId xmlns:a16="http://schemas.microsoft.com/office/drawing/2014/main" val="2810292435"/>
                  </a:ext>
                </a:extLst>
              </a:tr>
              <a:tr h="316844">
                <a:tc>
                  <a:txBody>
                    <a:bodyPr/>
                    <a:lstStyle/>
                    <a:p>
                      <a:pPr algn="ctr">
                        <a:lnSpc>
                          <a:spcPct val="107000"/>
                        </a:lnSpc>
                        <a:spcAft>
                          <a:spcPts val="800"/>
                        </a:spcAft>
                      </a:pPr>
                      <a:r>
                        <a:rPr lang="tr-TR" sz="1000">
                          <a:effectLst/>
                        </a:rPr>
                        <a:t>4</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tr-TR" sz="1400" dirty="0">
                          <a:effectLst/>
                          <a:latin typeface="Times New Roman" panose="02020603050405020304" pitchFamily="18" charset="0"/>
                          <a:cs typeface="Times New Roman" panose="02020603050405020304" pitchFamily="18" charset="0"/>
                          <a:hlinkClick r:id="rId4"/>
                        </a:rPr>
                        <a:t>Yabancı Uyruklu Kimlik Bilgi Formu</a:t>
                      </a:r>
                      <a:endParaRPr lang="tr-T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95000"/>
                      </a:schemeClr>
                    </a:solidFill>
                  </a:tcPr>
                </a:tc>
                <a:tc vMerge="1">
                  <a:txBody>
                    <a:bodyPr/>
                    <a:lstStyle/>
                    <a:p>
                      <a:endParaRPr lang="tr-TR"/>
                    </a:p>
                  </a:txBody>
                  <a:tcPr/>
                </a:tc>
                <a:extLst>
                  <a:ext uri="{0D108BD9-81ED-4DB2-BD59-A6C34878D82A}">
                    <a16:rowId xmlns:a16="http://schemas.microsoft.com/office/drawing/2014/main" val="52690951"/>
                  </a:ext>
                </a:extLst>
              </a:tr>
              <a:tr h="316844">
                <a:tc>
                  <a:txBody>
                    <a:bodyPr/>
                    <a:lstStyle/>
                    <a:p>
                      <a:pPr algn="ctr">
                        <a:lnSpc>
                          <a:spcPct val="107000"/>
                        </a:lnSpc>
                        <a:spcAft>
                          <a:spcPts val="800"/>
                        </a:spcAft>
                      </a:pPr>
                      <a:r>
                        <a:rPr lang="tr-TR" sz="1000">
                          <a:effectLst/>
                        </a:rPr>
                        <a:t>5</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tr-TR" sz="1400" dirty="0">
                          <a:effectLst/>
                          <a:latin typeface="Times New Roman" panose="02020603050405020304" pitchFamily="18" charset="0"/>
                          <a:cs typeface="Times New Roman" panose="02020603050405020304" pitchFamily="18" charset="0"/>
                          <a:hlinkClick r:id="rId5"/>
                        </a:rPr>
                        <a:t>Vize Talep Formu</a:t>
                      </a:r>
                      <a:endParaRPr lang="tr-T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95000"/>
                      </a:schemeClr>
                    </a:solidFill>
                  </a:tcPr>
                </a:tc>
                <a:tc vMerge="1">
                  <a:txBody>
                    <a:bodyPr/>
                    <a:lstStyle/>
                    <a:p>
                      <a:endParaRPr lang="tr-TR"/>
                    </a:p>
                  </a:txBody>
                  <a:tcPr/>
                </a:tc>
                <a:extLst>
                  <a:ext uri="{0D108BD9-81ED-4DB2-BD59-A6C34878D82A}">
                    <a16:rowId xmlns:a16="http://schemas.microsoft.com/office/drawing/2014/main" val="1952967895"/>
                  </a:ext>
                </a:extLst>
              </a:tr>
              <a:tr h="316844">
                <a:tc>
                  <a:txBody>
                    <a:bodyPr/>
                    <a:lstStyle/>
                    <a:p>
                      <a:pPr algn="ctr">
                        <a:lnSpc>
                          <a:spcPct val="107000"/>
                        </a:lnSpc>
                        <a:spcAft>
                          <a:spcPts val="800"/>
                        </a:spcAft>
                      </a:pPr>
                      <a:r>
                        <a:rPr lang="tr-TR" sz="1000">
                          <a:effectLst/>
                        </a:rPr>
                        <a:t>6</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tr-TR" sz="1400" dirty="0">
                          <a:effectLst/>
                          <a:latin typeface="Times New Roman" panose="02020603050405020304" pitchFamily="18" charset="0"/>
                          <a:cs typeface="Times New Roman" panose="02020603050405020304" pitchFamily="18" charset="0"/>
                        </a:rPr>
                        <a:t>Diploma Örnekleri ve Onaylı Tercümeleri</a:t>
                      </a:r>
                      <a:endParaRPr lang="tr-T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95000"/>
                      </a:schemeClr>
                    </a:solidFill>
                  </a:tcPr>
                </a:tc>
                <a:tc vMerge="1">
                  <a:txBody>
                    <a:bodyPr/>
                    <a:lstStyle/>
                    <a:p>
                      <a:endParaRPr lang="tr-TR"/>
                    </a:p>
                  </a:txBody>
                  <a:tcPr/>
                </a:tc>
                <a:extLst>
                  <a:ext uri="{0D108BD9-81ED-4DB2-BD59-A6C34878D82A}">
                    <a16:rowId xmlns:a16="http://schemas.microsoft.com/office/drawing/2014/main" val="3625156516"/>
                  </a:ext>
                </a:extLst>
              </a:tr>
              <a:tr h="316844">
                <a:tc>
                  <a:txBody>
                    <a:bodyPr/>
                    <a:lstStyle/>
                    <a:p>
                      <a:pPr algn="ctr">
                        <a:lnSpc>
                          <a:spcPct val="107000"/>
                        </a:lnSpc>
                        <a:spcAft>
                          <a:spcPts val="800"/>
                        </a:spcAft>
                      </a:pPr>
                      <a:r>
                        <a:rPr lang="tr-TR" sz="1000">
                          <a:effectLst/>
                        </a:rPr>
                        <a:t>7</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tr-TR" sz="1400" dirty="0">
                          <a:effectLst/>
                          <a:latin typeface="Times New Roman" panose="02020603050405020304" pitchFamily="18" charset="0"/>
                          <a:cs typeface="Times New Roman" panose="02020603050405020304" pitchFamily="18" charset="0"/>
                        </a:rPr>
                        <a:t>Onaylı Pasaport Fotokopisi</a:t>
                      </a:r>
                      <a:endParaRPr lang="tr-T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95000"/>
                      </a:schemeClr>
                    </a:solidFill>
                  </a:tcPr>
                </a:tc>
                <a:tc vMerge="1">
                  <a:txBody>
                    <a:bodyPr/>
                    <a:lstStyle/>
                    <a:p>
                      <a:endParaRPr lang="tr-TR"/>
                    </a:p>
                  </a:txBody>
                  <a:tcPr/>
                </a:tc>
                <a:extLst>
                  <a:ext uri="{0D108BD9-81ED-4DB2-BD59-A6C34878D82A}">
                    <a16:rowId xmlns:a16="http://schemas.microsoft.com/office/drawing/2014/main" val="3500633727"/>
                  </a:ext>
                </a:extLst>
              </a:tr>
              <a:tr h="316844">
                <a:tc>
                  <a:txBody>
                    <a:bodyPr/>
                    <a:lstStyle/>
                    <a:p>
                      <a:pPr algn="ctr">
                        <a:lnSpc>
                          <a:spcPct val="107000"/>
                        </a:lnSpc>
                        <a:spcAft>
                          <a:spcPts val="800"/>
                        </a:spcAft>
                      </a:pPr>
                      <a:r>
                        <a:rPr lang="tr-TR" sz="1000">
                          <a:effectLst/>
                        </a:rPr>
                        <a:t>8</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tr-TR" sz="1400" dirty="0">
                          <a:effectLst/>
                          <a:latin typeface="Times New Roman" panose="02020603050405020304" pitchFamily="18" charset="0"/>
                          <a:cs typeface="Times New Roman" panose="02020603050405020304" pitchFamily="18" charset="0"/>
                        </a:rPr>
                        <a:t>2 Adet Fotoğraf</a:t>
                      </a:r>
                      <a:endParaRPr lang="tr-T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95000"/>
                      </a:schemeClr>
                    </a:solidFill>
                  </a:tcPr>
                </a:tc>
                <a:tc vMerge="1">
                  <a:txBody>
                    <a:bodyPr/>
                    <a:lstStyle/>
                    <a:p>
                      <a:endParaRPr lang="tr-TR"/>
                    </a:p>
                  </a:txBody>
                  <a:tcPr/>
                </a:tc>
                <a:extLst>
                  <a:ext uri="{0D108BD9-81ED-4DB2-BD59-A6C34878D82A}">
                    <a16:rowId xmlns:a16="http://schemas.microsoft.com/office/drawing/2014/main" val="1282236390"/>
                  </a:ext>
                </a:extLst>
              </a:tr>
              <a:tr h="474977">
                <a:tc>
                  <a:txBody>
                    <a:bodyPr/>
                    <a:lstStyle/>
                    <a:p>
                      <a:pPr algn="ctr">
                        <a:lnSpc>
                          <a:spcPct val="107000"/>
                        </a:lnSpc>
                        <a:spcAft>
                          <a:spcPts val="800"/>
                        </a:spcAft>
                      </a:pPr>
                      <a:r>
                        <a:rPr lang="tr-TR" sz="1000">
                          <a:effectLst/>
                        </a:rPr>
                        <a:t>9</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800"/>
                        </a:spcAft>
                      </a:pPr>
                      <a:r>
                        <a:rPr lang="tr-TR" sz="1400" dirty="0">
                          <a:effectLst/>
                          <a:latin typeface="Times New Roman" panose="02020603050405020304" pitchFamily="18" charset="0"/>
                          <a:cs typeface="Times New Roman" panose="02020603050405020304" pitchFamily="18" charset="0"/>
                          <a:hlinkClick r:id="rId6"/>
                        </a:rPr>
                        <a:t>6 Mayıs 2000 tarihli ve 24041 sayılı Resmi Gazete’de yayımlanan İlk Defa Çalıştırılacak Yabancı Uyruklu Öğretim Elemanlarına İlişkin Bilgileri Gösterir Tablo</a:t>
                      </a:r>
                      <a:endParaRPr lang="tr-T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95000"/>
                      </a:schemeClr>
                    </a:solidFill>
                  </a:tcPr>
                </a:tc>
                <a:tc vMerge="1">
                  <a:txBody>
                    <a:bodyPr/>
                    <a:lstStyle/>
                    <a:p>
                      <a:endParaRPr lang="tr-TR"/>
                    </a:p>
                  </a:txBody>
                  <a:tcPr/>
                </a:tc>
                <a:extLst>
                  <a:ext uri="{0D108BD9-81ED-4DB2-BD59-A6C34878D82A}">
                    <a16:rowId xmlns:a16="http://schemas.microsoft.com/office/drawing/2014/main" val="4110156077"/>
                  </a:ext>
                </a:extLst>
              </a:tr>
              <a:tr h="316844">
                <a:tc>
                  <a:txBody>
                    <a:bodyPr/>
                    <a:lstStyle/>
                    <a:p>
                      <a:pPr algn="ctr">
                        <a:lnSpc>
                          <a:spcPct val="107000"/>
                        </a:lnSpc>
                        <a:spcAft>
                          <a:spcPts val="800"/>
                        </a:spcAft>
                      </a:pPr>
                      <a:r>
                        <a:rPr lang="tr-TR" sz="1000">
                          <a:effectLst/>
                        </a:rPr>
                        <a:t>10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tr-TR" sz="1400" dirty="0">
                          <a:effectLst/>
                          <a:latin typeface="Times New Roman" panose="02020603050405020304" pitchFamily="18" charset="0"/>
                          <a:cs typeface="Times New Roman" panose="02020603050405020304" pitchFamily="18" charset="0"/>
                        </a:rPr>
                        <a:t>Fakülte/YO/MYO Yönetim Kurulu Raporu</a:t>
                      </a:r>
                      <a:endParaRPr lang="tr-T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65000"/>
                      </a:schemeClr>
                    </a:solidFill>
                  </a:tcPr>
                </a:tc>
                <a:tc>
                  <a:txBody>
                    <a:bodyPr/>
                    <a:lstStyle/>
                    <a:p>
                      <a:pPr>
                        <a:lnSpc>
                          <a:spcPct val="107000"/>
                        </a:lnSpc>
                        <a:spcAft>
                          <a:spcPts val="800"/>
                        </a:spcAft>
                      </a:pPr>
                      <a:r>
                        <a:rPr lang="tr-TR" sz="2000" dirty="0">
                          <a:effectLst/>
                          <a:latin typeface="Times New Roman" panose="02020603050405020304" pitchFamily="18" charset="0"/>
                          <a:cs typeface="Times New Roman" panose="02020603050405020304" pitchFamily="18" charset="0"/>
                        </a:rPr>
                        <a:t>İlgili Birim</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65000"/>
                      </a:schemeClr>
                    </a:solidFill>
                  </a:tcPr>
                </a:tc>
                <a:extLst>
                  <a:ext uri="{0D108BD9-81ED-4DB2-BD59-A6C34878D82A}">
                    <a16:rowId xmlns:a16="http://schemas.microsoft.com/office/drawing/2014/main" val="2052632956"/>
                  </a:ext>
                </a:extLst>
              </a:tr>
              <a:tr h="316844">
                <a:tc>
                  <a:txBody>
                    <a:bodyPr/>
                    <a:lstStyle/>
                    <a:p>
                      <a:pPr algn="ctr">
                        <a:lnSpc>
                          <a:spcPct val="107000"/>
                        </a:lnSpc>
                        <a:spcAft>
                          <a:spcPts val="800"/>
                        </a:spcAft>
                      </a:pPr>
                      <a:r>
                        <a:rPr lang="tr-TR" sz="1000">
                          <a:effectLst/>
                        </a:rPr>
                        <a:t>11</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tr-TR" sz="1400" dirty="0">
                          <a:effectLst/>
                          <a:latin typeface="Times New Roman" panose="02020603050405020304" pitchFamily="18" charset="0"/>
                          <a:cs typeface="Times New Roman" panose="02020603050405020304" pitchFamily="18" charset="0"/>
                        </a:rPr>
                        <a:t>Komisyon Raporu</a:t>
                      </a:r>
                      <a:endParaRPr lang="tr-T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95000"/>
                      </a:schemeClr>
                    </a:solidFill>
                  </a:tcPr>
                </a:tc>
                <a:tc rowSpan="2">
                  <a:txBody>
                    <a:bodyPr/>
                    <a:lstStyle/>
                    <a:p>
                      <a:pPr>
                        <a:lnSpc>
                          <a:spcPct val="107000"/>
                        </a:lnSpc>
                        <a:spcAft>
                          <a:spcPts val="800"/>
                        </a:spcAft>
                      </a:pPr>
                      <a:r>
                        <a:rPr lang="tr-TR" sz="2000" dirty="0">
                          <a:effectLst/>
                          <a:latin typeface="Times New Roman" panose="02020603050405020304" pitchFamily="18" charset="0"/>
                          <a:cs typeface="Times New Roman" panose="02020603050405020304" pitchFamily="18" charset="0"/>
                        </a:rPr>
                        <a:t>Yabancı Uyruklu İnceleme ve Değerlendirme Komisyonu</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95000"/>
                      </a:schemeClr>
                    </a:solidFill>
                  </a:tcPr>
                </a:tc>
                <a:extLst>
                  <a:ext uri="{0D108BD9-81ED-4DB2-BD59-A6C34878D82A}">
                    <a16:rowId xmlns:a16="http://schemas.microsoft.com/office/drawing/2014/main" val="641178088"/>
                  </a:ext>
                </a:extLst>
              </a:tr>
              <a:tr h="332921">
                <a:tc>
                  <a:txBody>
                    <a:bodyPr/>
                    <a:lstStyle/>
                    <a:p>
                      <a:pPr algn="ctr">
                        <a:lnSpc>
                          <a:spcPct val="107000"/>
                        </a:lnSpc>
                        <a:spcAft>
                          <a:spcPts val="800"/>
                        </a:spcAft>
                      </a:pPr>
                      <a:r>
                        <a:rPr lang="tr-TR" sz="1000">
                          <a:effectLst/>
                        </a:rPr>
                        <a:t>12</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tr-TR" sz="1400" dirty="0">
                          <a:effectLst/>
                          <a:latin typeface="Times New Roman" panose="02020603050405020304" pitchFamily="18" charset="0"/>
                          <a:cs typeface="Times New Roman" panose="02020603050405020304" pitchFamily="18" charset="0"/>
                          <a:hlinkClick r:id="rId7"/>
                        </a:rPr>
                        <a:t>Yabancı Uyruklu Bilgi Derleme ve Kimlik Formu</a:t>
                      </a:r>
                      <a:endParaRPr lang="tr-T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95000"/>
                      </a:schemeClr>
                    </a:solidFill>
                  </a:tcPr>
                </a:tc>
                <a:tc vMerge="1">
                  <a:txBody>
                    <a:bodyPr/>
                    <a:lstStyle/>
                    <a:p>
                      <a:endParaRPr lang="tr-TR"/>
                    </a:p>
                  </a:txBody>
                  <a:tcPr/>
                </a:tc>
                <a:extLst>
                  <a:ext uri="{0D108BD9-81ED-4DB2-BD59-A6C34878D82A}">
                    <a16:rowId xmlns:a16="http://schemas.microsoft.com/office/drawing/2014/main" val="922535227"/>
                  </a:ext>
                </a:extLst>
              </a:tr>
              <a:tr h="316844">
                <a:tc>
                  <a:txBody>
                    <a:bodyPr/>
                    <a:lstStyle/>
                    <a:p>
                      <a:pPr algn="ctr">
                        <a:lnSpc>
                          <a:spcPct val="107000"/>
                        </a:lnSpc>
                        <a:spcAft>
                          <a:spcPts val="800"/>
                        </a:spcAft>
                      </a:pPr>
                      <a:r>
                        <a:rPr lang="tr-TR" sz="1000">
                          <a:effectLst/>
                        </a:rPr>
                        <a:t>13</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tr-TR" sz="1400" dirty="0">
                          <a:effectLst/>
                          <a:latin typeface="Times New Roman" panose="02020603050405020304" pitchFamily="18" charset="0"/>
                          <a:cs typeface="Times New Roman" panose="02020603050405020304" pitchFamily="18" charset="0"/>
                        </a:rPr>
                        <a:t>Üniversite Yönetim Kurulu</a:t>
                      </a:r>
                      <a:endParaRPr lang="tr-T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65000"/>
                      </a:schemeClr>
                    </a:solidFill>
                  </a:tcPr>
                </a:tc>
                <a:tc>
                  <a:txBody>
                    <a:bodyPr/>
                    <a:lstStyle/>
                    <a:p>
                      <a:pPr algn="just">
                        <a:lnSpc>
                          <a:spcPct val="107000"/>
                        </a:lnSpc>
                        <a:spcAft>
                          <a:spcPts val="800"/>
                        </a:spcAft>
                      </a:pPr>
                      <a:r>
                        <a:rPr lang="tr-TR" sz="1000" dirty="0">
                          <a:effectLst/>
                        </a:rPr>
                        <a:t>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3533092445"/>
                  </a:ext>
                </a:extLst>
              </a:tr>
            </a:tbl>
          </a:graphicData>
        </a:graphic>
      </p:graphicFrame>
    </p:spTree>
    <p:extLst>
      <p:ext uri="{BB962C8B-B14F-4D97-AF65-F5344CB8AC3E}">
        <p14:creationId xmlns:p14="http://schemas.microsoft.com/office/powerpoint/2010/main" val="22081135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883A3C-C99D-4842-BDE0-71D575B9A995}"/>
              </a:ext>
            </a:extLst>
          </p:cNvPr>
          <p:cNvSpPr>
            <a:spLocks noGrp="1"/>
          </p:cNvSpPr>
          <p:nvPr>
            <p:ph type="title"/>
          </p:nvPr>
        </p:nvSpPr>
        <p:spPr>
          <a:xfrm>
            <a:off x="1054100" y="139701"/>
            <a:ext cx="9906000" cy="959839"/>
          </a:xfrm>
        </p:spPr>
        <p:txBody>
          <a:bodyPr>
            <a:normAutofit/>
          </a:bodyPr>
          <a:lstStyle/>
          <a:p>
            <a:pPr algn="ctr"/>
            <a:r>
              <a:rPr lang="tr-TR" sz="4800" b="1" i="0" dirty="0">
                <a:latin typeface="Times New Roman" panose="02020603050405020304" pitchFamily="18" charset="0"/>
                <a:cs typeface="Times New Roman" panose="02020603050405020304" pitchFamily="18" charset="0"/>
              </a:rPr>
              <a:t>İŞ AKIŞ SÜRECİ</a:t>
            </a:r>
          </a:p>
        </p:txBody>
      </p:sp>
      <p:sp>
        <p:nvSpPr>
          <p:cNvPr id="3" name="İçerik Yer Tutucusu 2">
            <a:extLst>
              <a:ext uri="{FF2B5EF4-FFF2-40B4-BE49-F238E27FC236}">
                <a16:creationId xmlns:a16="http://schemas.microsoft.com/office/drawing/2014/main" id="{7F93CE71-58BF-4072-B7D8-F96F699BA2B9}"/>
              </a:ext>
            </a:extLst>
          </p:cNvPr>
          <p:cNvSpPr>
            <a:spLocks noGrp="1"/>
          </p:cNvSpPr>
          <p:nvPr>
            <p:ph idx="1"/>
          </p:nvPr>
        </p:nvSpPr>
        <p:spPr>
          <a:xfrm>
            <a:off x="1143000" y="1206501"/>
            <a:ext cx="9906000" cy="5236244"/>
          </a:xfrm>
        </p:spPr>
        <p:txBody>
          <a:bodyPr>
            <a:normAutofit/>
          </a:bodyPr>
          <a:lstStyle/>
          <a:p>
            <a:pPr marL="0" indent="0" algn="ctr">
              <a:buNone/>
            </a:pPr>
            <a:r>
              <a:rPr lang="tr-TR" sz="2200" b="1" dirty="0">
                <a:latin typeface="Times New Roman" panose="02020603050405020304" pitchFamily="18" charset="0"/>
                <a:cs typeface="Times New Roman" panose="02020603050405020304" pitchFamily="18" charset="0"/>
              </a:rPr>
              <a:t>YABANCI UYRUKLU İNCELEME VE DEĞERLENDİRME KOMİSYONU</a:t>
            </a:r>
          </a:p>
          <a:p>
            <a:pPr>
              <a:lnSpc>
                <a:spcPct val="150000"/>
              </a:lnSpc>
              <a:buFont typeface="Wingdings" panose="05000000000000000000" pitchFamily="2" charset="2"/>
              <a:buChar char="Ø"/>
            </a:pPr>
            <a:r>
              <a:rPr lang="tr-TR" sz="2200" dirty="0">
                <a:latin typeface="Times New Roman" panose="02020603050405020304" pitchFamily="18" charset="0"/>
                <a:cs typeface="Times New Roman" panose="02020603050405020304" pitchFamily="18" charset="0"/>
              </a:rPr>
              <a:t>Rektörlük Makamının belirleyeceği en az 3 üyeden oluşur. </a:t>
            </a:r>
          </a:p>
          <a:p>
            <a:pPr>
              <a:lnSpc>
                <a:spcPct val="150000"/>
              </a:lnSpc>
              <a:buFont typeface="Wingdings" panose="05000000000000000000" pitchFamily="2" charset="2"/>
              <a:buChar char="Ø"/>
            </a:pPr>
            <a:r>
              <a:rPr lang="tr-TR" sz="2200" dirty="0">
                <a:latin typeface="Times New Roman" panose="02020603050405020304" pitchFamily="18" charset="0"/>
                <a:cs typeface="Times New Roman" panose="02020603050405020304" pitchFamily="18" charset="0"/>
              </a:rPr>
              <a:t>Birimlerden gelen yabancı uyruklu öğretim elemanı tekliflerini değerlendirir.</a:t>
            </a:r>
          </a:p>
          <a:p>
            <a:pPr>
              <a:lnSpc>
                <a:spcPct val="150000"/>
              </a:lnSpc>
              <a:buFont typeface="Wingdings" panose="05000000000000000000" pitchFamily="2" charset="2"/>
              <a:buChar char="Ø"/>
            </a:pPr>
            <a:r>
              <a:rPr lang="tr-TR" sz="2200" dirty="0">
                <a:latin typeface="Times New Roman" panose="02020603050405020304" pitchFamily="18" charset="0"/>
                <a:cs typeface="Times New Roman" panose="02020603050405020304" pitchFamily="18" charset="0"/>
              </a:rPr>
              <a:t>Diploma, sertifika ve iş tecrübesine ilişkin belgelerin geçerliliğinin kontrolü sağlar.</a:t>
            </a:r>
          </a:p>
          <a:p>
            <a:pPr>
              <a:lnSpc>
                <a:spcPct val="150000"/>
              </a:lnSpc>
              <a:buFont typeface="Wingdings" panose="05000000000000000000" pitchFamily="2" charset="2"/>
              <a:buChar char="Ø"/>
            </a:pPr>
            <a:r>
              <a:rPr lang="tr-TR" sz="2200" dirty="0">
                <a:latin typeface="Times New Roman" panose="02020603050405020304" pitchFamily="18" charset="0"/>
                <a:cs typeface="Times New Roman" panose="02020603050405020304" pitchFamily="18" charset="0"/>
              </a:rPr>
              <a:t>Ödenecek ücreti tespit eder.</a:t>
            </a:r>
          </a:p>
          <a:p>
            <a:pPr>
              <a:lnSpc>
                <a:spcPct val="150000"/>
              </a:lnSpc>
              <a:buFont typeface="Wingdings" panose="05000000000000000000" pitchFamily="2" charset="2"/>
              <a:buChar char="Ø"/>
            </a:pPr>
            <a:r>
              <a:rPr lang="tr-TR" sz="2200" dirty="0">
                <a:latin typeface="Times New Roman" panose="02020603050405020304" pitchFamily="18" charset="0"/>
                <a:cs typeface="Times New Roman" panose="02020603050405020304" pitchFamily="18" charset="0"/>
              </a:rPr>
              <a:t>Değerlendirme sonucunda komisyon raporu hazırlar.</a:t>
            </a:r>
          </a:p>
          <a:p>
            <a:pPr>
              <a:lnSpc>
                <a:spcPct val="150000"/>
              </a:lnSpc>
              <a:buFont typeface="Wingdings" panose="05000000000000000000" pitchFamily="2" charset="2"/>
              <a:buChar char="Ø"/>
            </a:pPr>
            <a:r>
              <a:rPr lang="tr-TR" sz="2200" dirty="0">
                <a:latin typeface="Times New Roman" panose="02020603050405020304" pitchFamily="18" charset="0"/>
                <a:cs typeface="Times New Roman" panose="02020603050405020304" pitchFamily="18" charset="0"/>
              </a:rPr>
              <a:t>Yabancı Uyruklu Bilgi Derleme ve Kimlik Formunu düzenler.</a:t>
            </a:r>
          </a:p>
          <a:p>
            <a:pPr marL="0" indent="0">
              <a:buNone/>
            </a:pPr>
            <a:endParaRPr lang="tr-TR" sz="2200" dirty="0">
              <a:latin typeface="Times New Roman" panose="02020603050405020304" pitchFamily="18" charset="0"/>
              <a:cs typeface="Times New Roman" panose="02020603050405020304" pitchFamily="18" charset="0"/>
            </a:endParaRPr>
          </a:p>
          <a:p>
            <a:pPr marL="0" indent="0">
              <a:buNone/>
            </a:pPr>
            <a:endParaRPr lang="tr-TR" sz="2200" dirty="0">
              <a:latin typeface="Times New Roman" panose="02020603050405020304" pitchFamily="18" charset="0"/>
              <a:cs typeface="Times New Roman" panose="02020603050405020304" pitchFamily="18" charset="0"/>
            </a:endParaRPr>
          </a:p>
          <a:p>
            <a:pPr marL="0" indent="0">
              <a:buNone/>
            </a:pPr>
            <a:endParaRPr lang="tr-TR" sz="2200" dirty="0">
              <a:latin typeface="Times New Roman" panose="02020603050405020304" pitchFamily="18" charset="0"/>
              <a:cs typeface="Times New Roman" panose="02020603050405020304" pitchFamily="18" charset="0"/>
            </a:endParaRPr>
          </a:p>
          <a:p>
            <a:pPr marL="0" indent="0">
              <a:buNone/>
            </a:pPr>
            <a:endParaRPr lang="tr-T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9120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F44301-23CC-43D3-8E60-27B4C3695AE3}"/>
              </a:ext>
            </a:extLst>
          </p:cNvPr>
          <p:cNvSpPr>
            <a:spLocks noGrp="1"/>
          </p:cNvSpPr>
          <p:nvPr>
            <p:ph type="title"/>
          </p:nvPr>
        </p:nvSpPr>
        <p:spPr>
          <a:xfrm>
            <a:off x="1143000" y="533401"/>
            <a:ext cx="9906000" cy="1068896"/>
          </a:xfrm>
        </p:spPr>
        <p:txBody>
          <a:bodyPr>
            <a:normAutofit/>
          </a:bodyPr>
          <a:lstStyle/>
          <a:p>
            <a:pPr algn="ctr"/>
            <a:r>
              <a:rPr lang="tr-TR" sz="4800" b="1" i="0" dirty="0">
                <a:latin typeface="Times New Roman" panose="02020603050405020304" pitchFamily="18" charset="0"/>
                <a:cs typeface="Times New Roman" panose="02020603050405020304" pitchFamily="18" charset="0"/>
              </a:rPr>
              <a:t>Yasal mevzuat</a:t>
            </a:r>
          </a:p>
        </p:txBody>
      </p:sp>
      <p:sp>
        <p:nvSpPr>
          <p:cNvPr id="3" name="İçerik Yer Tutucusu 2">
            <a:extLst>
              <a:ext uri="{FF2B5EF4-FFF2-40B4-BE49-F238E27FC236}">
                <a16:creationId xmlns:a16="http://schemas.microsoft.com/office/drawing/2014/main" id="{52314AFA-A276-4199-9376-F4169BF56E80}"/>
              </a:ext>
            </a:extLst>
          </p:cNvPr>
          <p:cNvSpPr>
            <a:spLocks noGrp="1"/>
          </p:cNvSpPr>
          <p:nvPr>
            <p:ph idx="1"/>
          </p:nvPr>
        </p:nvSpPr>
        <p:spPr>
          <a:xfrm>
            <a:off x="1142999" y="1719744"/>
            <a:ext cx="10400252" cy="4379052"/>
          </a:xfrm>
        </p:spPr>
        <p:txBody>
          <a:bodyPr/>
          <a:lstStyle/>
          <a:p>
            <a:pPr marL="0" indent="0">
              <a:buNone/>
            </a:pPr>
            <a:r>
              <a:rPr lang="tr-TR" sz="2400" b="1" i="0" dirty="0">
                <a:latin typeface="Times New Roman" panose="02020603050405020304" pitchFamily="18" charset="0"/>
                <a:cs typeface="Times New Roman" panose="02020603050405020304" pitchFamily="18" charset="0"/>
              </a:rPr>
              <a:t>2914 SAYILI YÜKSEKÖĞRETİM PERSONEL KANUNU</a:t>
            </a:r>
            <a:endParaRPr lang="tr-TR" dirty="0">
              <a:latin typeface="Times New Roman" panose="02020603050405020304" pitchFamily="18" charset="0"/>
              <a:cs typeface="Times New Roman" panose="02020603050405020304" pitchFamily="18" charset="0"/>
            </a:endParaRPr>
          </a:p>
          <a:p>
            <a:pPr marL="0" indent="0">
              <a:buNone/>
            </a:pPr>
            <a:r>
              <a:rPr lang="tr-TR" dirty="0">
                <a:latin typeface="Times New Roman" panose="02020603050405020304" pitchFamily="18" charset="0"/>
                <a:cs typeface="Times New Roman" panose="02020603050405020304" pitchFamily="18" charset="0"/>
              </a:rPr>
              <a:t>Yabancı öğretim elemanlarına ödenecek ücretler hakkındaki 16. madde</a:t>
            </a:r>
          </a:p>
          <a:p>
            <a:pPr marL="0" indent="0" algn="just">
              <a:buNone/>
            </a:pPr>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2547 sayılı Yükseköğretim Kanununun 34 üncü maddesine göre sözleşmeli olarak çalıştırılacak yabancı uyruklu öğretim elemanlarına ödenecek ücret, Cumhurbaşkanınca belirlenecek esaslar dahilinde Yükseköğretim Kurulunca tespit edilir.</a:t>
            </a:r>
          </a:p>
        </p:txBody>
      </p:sp>
    </p:spTree>
    <p:extLst>
      <p:ext uri="{BB962C8B-B14F-4D97-AF65-F5344CB8AC3E}">
        <p14:creationId xmlns:p14="http://schemas.microsoft.com/office/powerpoint/2010/main" val="3134970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883A3C-C99D-4842-BDE0-71D575B9A995}"/>
              </a:ext>
            </a:extLst>
          </p:cNvPr>
          <p:cNvSpPr>
            <a:spLocks noGrp="1"/>
          </p:cNvSpPr>
          <p:nvPr>
            <p:ph type="title"/>
          </p:nvPr>
        </p:nvSpPr>
        <p:spPr>
          <a:xfrm>
            <a:off x="1143000" y="533401"/>
            <a:ext cx="9906000" cy="959839"/>
          </a:xfrm>
        </p:spPr>
        <p:txBody>
          <a:bodyPr>
            <a:normAutofit/>
          </a:bodyPr>
          <a:lstStyle/>
          <a:p>
            <a:pPr algn="ctr"/>
            <a:r>
              <a:rPr lang="tr-TR" sz="4800" b="1" i="0" dirty="0">
                <a:latin typeface="Times New Roman" panose="02020603050405020304" pitchFamily="18" charset="0"/>
                <a:cs typeface="Times New Roman" panose="02020603050405020304" pitchFamily="18" charset="0"/>
              </a:rPr>
              <a:t>Yasal mevzuat</a:t>
            </a:r>
          </a:p>
        </p:txBody>
      </p:sp>
      <p:sp>
        <p:nvSpPr>
          <p:cNvPr id="3" name="İçerik Yer Tutucusu 2">
            <a:extLst>
              <a:ext uri="{FF2B5EF4-FFF2-40B4-BE49-F238E27FC236}">
                <a16:creationId xmlns:a16="http://schemas.microsoft.com/office/drawing/2014/main" id="{7F93CE71-58BF-4072-B7D8-F96F699BA2B9}"/>
              </a:ext>
            </a:extLst>
          </p:cNvPr>
          <p:cNvSpPr>
            <a:spLocks noGrp="1"/>
          </p:cNvSpPr>
          <p:nvPr>
            <p:ph idx="1"/>
          </p:nvPr>
        </p:nvSpPr>
        <p:spPr>
          <a:xfrm>
            <a:off x="1143000" y="1761687"/>
            <a:ext cx="9906000" cy="4681057"/>
          </a:xfrm>
        </p:spPr>
        <p:txBody>
          <a:bodyPr>
            <a:normAutofit/>
          </a:bodyPr>
          <a:lstStyle/>
          <a:p>
            <a:pPr marL="0" indent="0" algn="ctr">
              <a:buNone/>
            </a:pPr>
            <a:r>
              <a:rPr lang="tr-TR" sz="1800" b="1" dirty="0">
                <a:latin typeface="Times New Roman" panose="02020603050405020304" pitchFamily="18" charset="0"/>
                <a:cs typeface="Times New Roman" panose="02020603050405020304" pitchFamily="18" charset="0"/>
              </a:rPr>
              <a:t>YÜKSEKÖĞRETİM KURUMLARINDA YABANCI UYRUKLU ÖĞRETİM ELEMANI ÇALIŞTIRILMASI ESASLARINA İLİŞKİN BAKANLAR KURULU KARARI</a:t>
            </a:r>
          </a:p>
          <a:p>
            <a:pPr marL="0" indent="0" algn="just">
              <a:buNone/>
            </a:pPr>
            <a:r>
              <a:rPr lang="tr-TR" sz="1800" dirty="0">
                <a:latin typeface="Times New Roman" panose="02020603050405020304" pitchFamily="18" charset="0"/>
                <a:cs typeface="Times New Roman" panose="02020603050405020304" pitchFamily="18" charset="0"/>
              </a:rPr>
              <a:t>MADDE 4. </a:t>
            </a:r>
          </a:p>
          <a:p>
            <a:pPr marL="0" indent="0" algn="just">
              <a:buNone/>
            </a:pPr>
            <a:r>
              <a:rPr lang="tr-TR" sz="1800" dirty="0">
                <a:latin typeface="Times New Roman" panose="02020603050405020304" pitchFamily="18" charset="0"/>
                <a:cs typeface="Times New Roman" panose="02020603050405020304" pitchFamily="18" charset="0"/>
              </a:rPr>
              <a:t>Sözleşmeyle çalıştırılacak yabancı uyruklu öğretim elemanlarına ödenebilecek aylık brüt sözleşme ücretleri aynı kurumlarda görevli emsali kadrolu öğretim elemanlarına ödenen aylık ve diğer her türlü ödemeler toplamının;</a:t>
            </a:r>
          </a:p>
          <a:p>
            <a:pPr marL="0" indent="0" algn="just">
              <a:buNone/>
            </a:pPr>
            <a:endParaRPr lang="tr-TR" sz="1800" dirty="0">
              <a:latin typeface="Times New Roman" panose="02020603050405020304" pitchFamily="18" charset="0"/>
              <a:cs typeface="Times New Roman" panose="02020603050405020304" pitchFamily="18" charset="0"/>
            </a:endParaRPr>
          </a:p>
          <a:p>
            <a:pPr marL="0" indent="0" algn="just">
              <a:buNone/>
            </a:pPr>
            <a:r>
              <a:rPr lang="tr-TR" sz="1800" dirty="0">
                <a:latin typeface="Times New Roman" panose="02020603050405020304" pitchFamily="18" charset="0"/>
                <a:cs typeface="Times New Roman" panose="02020603050405020304" pitchFamily="18" charset="0"/>
              </a:rPr>
              <a:t>a. Öğretim üyeleri, Öğretim görevlileri için 6 katını,</a:t>
            </a:r>
          </a:p>
          <a:p>
            <a:pPr marL="0" indent="0" algn="just">
              <a:buNone/>
            </a:pPr>
            <a:endParaRPr lang="tr-TR" sz="1800" dirty="0">
              <a:latin typeface="Times New Roman" panose="02020603050405020304" pitchFamily="18" charset="0"/>
              <a:cs typeface="Times New Roman" panose="02020603050405020304" pitchFamily="18" charset="0"/>
            </a:endParaRPr>
          </a:p>
          <a:p>
            <a:pPr marL="0" indent="0" algn="just">
              <a:buNone/>
            </a:pPr>
            <a:r>
              <a:rPr lang="tr-TR" sz="1800" dirty="0">
                <a:latin typeface="Times New Roman" panose="02020603050405020304" pitchFamily="18" charset="0"/>
                <a:cs typeface="Times New Roman" panose="02020603050405020304" pitchFamily="18" charset="0"/>
              </a:rPr>
              <a:t>b. Uzman, Okutman, Çevirici ve Eğitim-Öğretim planlamacıları için 4 katını;</a:t>
            </a:r>
          </a:p>
          <a:p>
            <a:pPr marL="0" indent="0" algn="just">
              <a:buNone/>
            </a:pPr>
            <a:endParaRPr lang="tr-TR" sz="1800" dirty="0">
              <a:latin typeface="Times New Roman" panose="02020603050405020304" pitchFamily="18" charset="0"/>
              <a:cs typeface="Times New Roman" panose="02020603050405020304" pitchFamily="18" charset="0"/>
            </a:endParaRPr>
          </a:p>
          <a:p>
            <a:pPr marL="0" indent="0" algn="just">
              <a:buNone/>
            </a:pPr>
            <a:r>
              <a:rPr lang="tr-TR" sz="1800" dirty="0">
                <a:latin typeface="Times New Roman" panose="02020603050405020304" pitchFamily="18" charset="0"/>
                <a:cs typeface="Times New Roman" panose="02020603050405020304" pitchFamily="18" charset="0"/>
              </a:rPr>
              <a:t>c. Araştırma görevlileri için 2 katını geçemez.</a:t>
            </a:r>
          </a:p>
        </p:txBody>
      </p:sp>
    </p:spTree>
    <p:extLst>
      <p:ext uri="{BB962C8B-B14F-4D97-AF65-F5344CB8AC3E}">
        <p14:creationId xmlns:p14="http://schemas.microsoft.com/office/powerpoint/2010/main" val="1921337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883A3C-C99D-4842-BDE0-71D575B9A995}"/>
              </a:ext>
            </a:extLst>
          </p:cNvPr>
          <p:cNvSpPr>
            <a:spLocks noGrp="1"/>
          </p:cNvSpPr>
          <p:nvPr>
            <p:ph type="title"/>
          </p:nvPr>
        </p:nvSpPr>
        <p:spPr>
          <a:xfrm>
            <a:off x="1143000" y="533401"/>
            <a:ext cx="9906000" cy="959839"/>
          </a:xfrm>
        </p:spPr>
        <p:txBody>
          <a:bodyPr>
            <a:normAutofit/>
          </a:bodyPr>
          <a:lstStyle/>
          <a:p>
            <a:pPr algn="ctr"/>
            <a:r>
              <a:rPr lang="tr-TR" sz="4800" b="1" i="0" dirty="0">
                <a:latin typeface="Times New Roman" panose="02020603050405020304" pitchFamily="18" charset="0"/>
                <a:cs typeface="Times New Roman" panose="02020603050405020304" pitchFamily="18" charset="0"/>
              </a:rPr>
              <a:t>Yasal mevzuat</a:t>
            </a:r>
          </a:p>
        </p:txBody>
      </p:sp>
      <p:sp>
        <p:nvSpPr>
          <p:cNvPr id="3" name="İçerik Yer Tutucusu 2">
            <a:extLst>
              <a:ext uri="{FF2B5EF4-FFF2-40B4-BE49-F238E27FC236}">
                <a16:creationId xmlns:a16="http://schemas.microsoft.com/office/drawing/2014/main" id="{7F93CE71-58BF-4072-B7D8-F96F699BA2B9}"/>
              </a:ext>
            </a:extLst>
          </p:cNvPr>
          <p:cNvSpPr>
            <a:spLocks noGrp="1"/>
          </p:cNvSpPr>
          <p:nvPr>
            <p:ph idx="1"/>
          </p:nvPr>
        </p:nvSpPr>
        <p:spPr>
          <a:xfrm>
            <a:off x="1143000" y="1761687"/>
            <a:ext cx="9906000" cy="4681057"/>
          </a:xfrm>
        </p:spPr>
        <p:txBody>
          <a:bodyPr>
            <a:normAutofit/>
          </a:bodyPr>
          <a:lstStyle/>
          <a:p>
            <a:pPr marL="0" indent="0" algn="ctr">
              <a:buNone/>
            </a:pPr>
            <a:r>
              <a:rPr lang="tr-TR" sz="1800" b="1" dirty="0">
                <a:latin typeface="Times New Roman" panose="02020603050405020304" pitchFamily="18" charset="0"/>
                <a:cs typeface="Times New Roman" panose="02020603050405020304" pitchFamily="18" charset="0"/>
              </a:rPr>
              <a:t>YÜKSEKÖĞRETİM KURUMLARINDA YABANCI UYRUKLU ÖĞRETİM ELEMANI ÇALIŞTIRILMASI ESASLARINA İLİŞKİN BAKANLAR KURULU KARARI</a:t>
            </a:r>
          </a:p>
          <a:p>
            <a:pPr marL="0" indent="0">
              <a:buNone/>
            </a:pPr>
            <a:r>
              <a:rPr lang="tr-TR" sz="1800" dirty="0">
                <a:latin typeface="Times New Roman" panose="02020603050405020304" pitchFamily="18" charset="0"/>
                <a:cs typeface="Times New Roman" panose="02020603050405020304" pitchFamily="18" charset="0"/>
              </a:rPr>
              <a:t>MADDE 4. (Devamı)</a:t>
            </a:r>
          </a:p>
          <a:p>
            <a:pPr marL="0" indent="0">
              <a:buNone/>
            </a:pPr>
            <a:endParaRPr lang="tr-TR" sz="1800" dirty="0">
              <a:latin typeface="Times New Roman" panose="02020603050405020304" pitchFamily="18" charset="0"/>
              <a:cs typeface="Times New Roman" panose="02020603050405020304" pitchFamily="18" charset="0"/>
            </a:endParaRPr>
          </a:p>
          <a:p>
            <a:pPr algn="just"/>
            <a:r>
              <a:rPr lang="tr-TR" sz="1800" dirty="0">
                <a:latin typeface="Times New Roman" panose="02020603050405020304" pitchFamily="18" charset="0"/>
                <a:cs typeface="Times New Roman" panose="02020603050405020304" pitchFamily="18" charset="0"/>
              </a:rPr>
              <a:t>Yabancı uyruklu personele </a:t>
            </a:r>
            <a:r>
              <a:rPr lang="tr-TR" sz="1800" b="1" u="sng" dirty="0">
                <a:latin typeface="Times New Roman" panose="02020603050405020304" pitchFamily="18" charset="0"/>
                <a:cs typeface="Times New Roman" panose="02020603050405020304" pitchFamily="18" charset="0"/>
              </a:rPr>
              <a:t>döner sermayeden ödeme yapılmaz</a:t>
            </a:r>
            <a:r>
              <a:rPr lang="tr-TR" sz="1800" dirty="0">
                <a:latin typeface="Times New Roman" panose="02020603050405020304" pitchFamily="18" charset="0"/>
                <a:cs typeface="Times New Roman" panose="02020603050405020304" pitchFamily="18" charset="0"/>
              </a:rPr>
              <a:t>. </a:t>
            </a:r>
          </a:p>
          <a:p>
            <a:pPr marL="0" indent="0" algn="just">
              <a:buNone/>
            </a:pPr>
            <a:endParaRPr lang="tr-TR" sz="1800" dirty="0">
              <a:latin typeface="Times New Roman" panose="02020603050405020304" pitchFamily="18" charset="0"/>
              <a:cs typeface="Times New Roman" panose="02020603050405020304" pitchFamily="18" charset="0"/>
            </a:endParaRPr>
          </a:p>
          <a:p>
            <a:pPr algn="just"/>
            <a:r>
              <a:rPr lang="tr-TR" sz="1800" dirty="0">
                <a:latin typeface="Times New Roman" panose="02020603050405020304" pitchFamily="18" charset="0"/>
                <a:cs typeface="Times New Roman" panose="02020603050405020304" pitchFamily="18" charset="0"/>
              </a:rPr>
              <a:t>Ancak bu personele görev aldıkları üniversite tarafından sözleşme esasları içinde lojman veya çevre rayicine göre </a:t>
            </a:r>
            <a:r>
              <a:rPr lang="tr-TR" sz="1800" b="1" u="sng" dirty="0">
                <a:latin typeface="Times New Roman" panose="02020603050405020304" pitchFamily="18" charset="0"/>
                <a:cs typeface="Times New Roman" panose="02020603050405020304" pitchFamily="18" charset="0"/>
              </a:rPr>
              <a:t>kiralanacak ikametgah tahsis edilebilir.</a:t>
            </a:r>
          </a:p>
          <a:p>
            <a:pPr algn="just"/>
            <a:endParaRPr lang="tr-T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9834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883A3C-C99D-4842-BDE0-71D575B9A995}"/>
              </a:ext>
            </a:extLst>
          </p:cNvPr>
          <p:cNvSpPr>
            <a:spLocks noGrp="1"/>
          </p:cNvSpPr>
          <p:nvPr>
            <p:ph type="title"/>
          </p:nvPr>
        </p:nvSpPr>
        <p:spPr>
          <a:xfrm>
            <a:off x="1143000" y="533401"/>
            <a:ext cx="9906000" cy="959839"/>
          </a:xfrm>
        </p:spPr>
        <p:txBody>
          <a:bodyPr>
            <a:normAutofit/>
          </a:bodyPr>
          <a:lstStyle/>
          <a:p>
            <a:pPr algn="ctr"/>
            <a:r>
              <a:rPr lang="tr-TR" sz="4800" b="1" i="0" dirty="0">
                <a:latin typeface="Times New Roman" panose="02020603050405020304" pitchFamily="18" charset="0"/>
                <a:cs typeface="Times New Roman" panose="02020603050405020304" pitchFamily="18" charset="0"/>
              </a:rPr>
              <a:t>Yasal mevzuat</a:t>
            </a:r>
          </a:p>
        </p:txBody>
      </p:sp>
      <p:sp>
        <p:nvSpPr>
          <p:cNvPr id="3" name="İçerik Yer Tutucusu 2">
            <a:extLst>
              <a:ext uri="{FF2B5EF4-FFF2-40B4-BE49-F238E27FC236}">
                <a16:creationId xmlns:a16="http://schemas.microsoft.com/office/drawing/2014/main" id="{7F93CE71-58BF-4072-B7D8-F96F699BA2B9}"/>
              </a:ext>
            </a:extLst>
          </p:cNvPr>
          <p:cNvSpPr>
            <a:spLocks noGrp="1"/>
          </p:cNvSpPr>
          <p:nvPr>
            <p:ph idx="1"/>
          </p:nvPr>
        </p:nvSpPr>
        <p:spPr>
          <a:xfrm>
            <a:off x="1143000" y="1761687"/>
            <a:ext cx="9906000" cy="4681057"/>
          </a:xfrm>
        </p:spPr>
        <p:txBody>
          <a:bodyPr>
            <a:normAutofit/>
          </a:bodyPr>
          <a:lstStyle/>
          <a:p>
            <a:pPr marL="0" indent="0" algn="ctr">
              <a:buNone/>
            </a:pPr>
            <a:r>
              <a:rPr lang="tr-TR" sz="1800" b="1" dirty="0">
                <a:latin typeface="Times New Roman" panose="02020603050405020304" pitchFamily="18" charset="0"/>
                <a:cs typeface="Times New Roman" panose="02020603050405020304" pitchFamily="18" charset="0"/>
              </a:rPr>
              <a:t>YÜKSEKÖĞRETİM KURUMLARINDA YABANCI UYRUKLU ÖĞRETİM ELEMANI ÇALIŞTIRILMASI ESASLARINA İLİŞKİN BAKANLAR KURULU KARARI</a:t>
            </a:r>
          </a:p>
          <a:p>
            <a:pPr marL="0" indent="0" algn="just">
              <a:buNone/>
            </a:pPr>
            <a:r>
              <a:rPr lang="tr-TR" sz="1800" dirty="0">
                <a:latin typeface="Times New Roman" panose="02020603050405020304" pitchFamily="18" charset="0"/>
                <a:cs typeface="Times New Roman" panose="02020603050405020304" pitchFamily="18" charset="0"/>
              </a:rPr>
              <a:t>MADDE 6. </a:t>
            </a:r>
          </a:p>
          <a:p>
            <a:pPr algn="just"/>
            <a:r>
              <a:rPr lang="tr-TR" sz="1800" dirty="0">
                <a:latin typeface="Times New Roman" panose="02020603050405020304" pitchFamily="18" charset="0"/>
                <a:cs typeface="Times New Roman" panose="02020603050405020304" pitchFamily="18" charset="0"/>
              </a:rPr>
              <a:t>Sözleşme ile çalıştırılacak personele sözleşme ücreti ile görevlendirme süresi, </a:t>
            </a:r>
            <a:r>
              <a:rPr lang="tr-TR" sz="1800" b="1" dirty="0">
                <a:latin typeface="Times New Roman" panose="02020603050405020304" pitchFamily="18" charset="0"/>
                <a:cs typeface="Times New Roman" panose="02020603050405020304" pitchFamily="18" charset="0"/>
              </a:rPr>
              <a:t>bir yarıyıl ise</a:t>
            </a:r>
            <a:r>
              <a:rPr lang="tr-TR" sz="1800" dirty="0">
                <a:latin typeface="Times New Roman" panose="02020603050405020304" pitchFamily="18" charset="0"/>
                <a:cs typeface="Times New Roman" panose="02020603050405020304" pitchFamily="18" charset="0"/>
              </a:rPr>
              <a:t> yalnız kendisi için, </a:t>
            </a:r>
          </a:p>
          <a:p>
            <a:pPr algn="just"/>
            <a:r>
              <a:rPr lang="tr-TR" sz="1800" dirty="0">
                <a:latin typeface="Times New Roman" panose="02020603050405020304" pitchFamily="18" charset="0"/>
                <a:cs typeface="Times New Roman" panose="02020603050405020304" pitchFamily="18" charset="0"/>
              </a:rPr>
              <a:t>görevlendirme süresi </a:t>
            </a:r>
            <a:r>
              <a:rPr lang="tr-TR" sz="1800" b="1" dirty="0">
                <a:latin typeface="Times New Roman" panose="02020603050405020304" pitchFamily="18" charset="0"/>
                <a:cs typeface="Times New Roman" panose="02020603050405020304" pitchFamily="18" charset="0"/>
              </a:rPr>
              <a:t>iki yarı yıl veya daha fazla süreli </a:t>
            </a:r>
            <a:r>
              <a:rPr lang="tr-TR" sz="1800" dirty="0">
                <a:latin typeface="Times New Roman" panose="02020603050405020304" pitchFamily="18" charset="0"/>
                <a:cs typeface="Times New Roman" panose="02020603050405020304" pitchFamily="18" charset="0"/>
              </a:rPr>
              <a:t>olduğu takdirde </a:t>
            </a:r>
            <a:r>
              <a:rPr lang="tr-TR" sz="1800" b="1" dirty="0">
                <a:latin typeface="Times New Roman" panose="02020603050405020304" pitchFamily="18" charset="0"/>
                <a:cs typeface="Times New Roman" panose="02020603050405020304" pitchFamily="18" charset="0"/>
              </a:rPr>
              <a:t>kendisi ve eşi için ülkesinden gelme ve gitme masrafları dışında </a:t>
            </a:r>
            <a:r>
              <a:rPr lang="tr-TR" sz="1800" u="sng" dirty="0">
                <a:latin typeface="Times New Roman" panose="02020603050405020304" pitchFamily="18" charset="0"/>
                <a:cs typeface="Times New Roman" panose="02020603050405020304" pitchFamily="18" charset="0"/>
              </a:rPr>
              <a:t>herhangi bir ad altında ödeme yapılamaz </a:t>
            </a:r>
            <a:r>
              <a:rPr lang="tr-TR" sz="1800" dirty="0">
                <a:latin typeface="Times New Roman" panose="02020603050405020304" pitchFamily="18" charset="0"/>
                <a:cs typeface="Times New Roman" panose="02020603050405020304" pitchFamily="18" charset="0"/>
              </a:rPr>
              <a:t>ve sözleşmelere bu yolda hüküm konulamaz.</a:t>
            </a:r>
          </a:p>
          <a:p>
            <a:pPr algn="just"/>
            <a:endParaRPr lang="tr-T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8798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883A3C-C99D-4842-BDE0-71D575B9A995}"/>
              </a:ext>
            </a:extLst>
          </p:cNvPr>
          <p:cNvSpPr>
            <a:spLocks noGrp="1"/>
          </p:cNvSpPr>
          <p:nvPr>
            <p:ph type="title"/>
          </p:nvPr>
        </p:nvSpPr>
        <p:spPr>
          <a:xfrm>
            <a:off x="1143000" y="533401"/>
            <a:ext cx="9906000" cy="959839"/>
          </a:xfrm>
        </p:spPr>
        <p:txBody>
          <a:bodyPr>
            <a:normAutofit/>
          </a:bodyPr>
          <a:lstStyle/>
          <a:p>
            <a:pPr algn="ctr"/>
            <a:r>
              <a:rPr lang="tr-TR" sz="4800" b="1" i="0" dirty="0">
                <a:latin typeface="Times New Roman" panose="02020603050405020304" pitchFamily="18" charset="0"/>
                <a:cs typeface="Times New Roman" panose="02020603050405020304" pitchFamily="18" charset="0"/>
              </a:rPr>
              <a:t>Yasal mevzuat</a:t>
            </a:r>
          </a:p>
        </p:txBody>
      </p:sp>
      <p:sp>
        <p:nvSpPr>
          <p:cNvPr id="3" name="İçerik Yer Tutucusu 2">
            <a:extLst>
              <a:ext uri="{FF2B5EF4-FFF2-40B4-BE49-F238E27FC236}">
                <a16:creationId xmlns:a16="http://schemas.microsoft.com/office/drawing/2014/main" id="{7F93CE71-58BF-4072-B7D8-F96F699BA2B9}"/>
              </a:ext>
            </a:extLst>
          </p:cNvPr>
          <p:cNvSpPr>
            <a:spLocks noGrp="1"/>
          </p:cNvSpPr>
          <p:nvPr>
            <p:ph idx="1"/>
          </p:nvPr>
        </p:nvSpPr>
        <p:spPr>
          <a:xfrm>
            <a:off x="1143000" y="1761687"/>
            <a:ext cx="9906000" cy="4681057"/>
          </a:xfrm>
        </p:spPr>
        <p:txBody>
          <a:bodyPr>
            <a:normAutofit/>
          </a:bodyPr>
          <a:lstStyle/>
          <a:p>
            <a:pPr marL="0" indent="0" algn="ctr">
              <a:buNone/>
            </a:pPr>
            <a:r>
              <a:rPr lang="tr-TR" sz="1800" b="1" dirty="0">
                <a:latin typeface="Times New Roman" panose="02020603050405020304" pitchFamily="18" charset="0"/>
                <a:cs typeface="Times New Roman" panose="02020603050405020304" pitchFamily="18" charset="0"/>
              </a:rPr>
              <a:t>YÜKSEKÖĞRETİM KURUMLARINDA YABANCI UYRUKLU ÖĞRETİM ELEMANI ÇALIŞTIRILMASI ESASLARINA İLİŞKİN BAKANLAR KURULU KARARI</a:t>
            </a:r>
          </a:p>
          <a:p>
            <a:pPr marL="0" indent="0" algn="just">
              <a:buNone/>
            </a:pPr>
            <a:r>
              <a:rPr lang="tr-TR" sz="1800" dirty="0">
                <a:latin typeface="Times New Roman" panose="02020603050405020304" pitchFamily="18" charset="0"/>
                <a:cs typeface="Times New Roman" panose="02020603050405020304" pitchFamily="18" charset="0"/>
              </a:rPr>
              <a:t>MADDE 7. </a:t>
            </a:r>
          </a:p>
          <a:p>
            <a:pPr marL="0" indent="0" algn="just">
              <a:buNone/>
            </a:pPr>
            <a:r>
              <a:rPr lang="tr-TR" sz="1800" dirty="0">
                <a:latin typeface="Times New Roman" panose="02020603050405020304" pitchFamily="18" charset="0"/>
                <a:cs typeface="Times New Roman" panose="02020603050405020304" pitchFamily="18" charset="0"/>
              </a:rPr>
              <a:t>Sözleşme ile çalıştırılan personelin öğretim yükü ve ek ders görevleri hakkında 2547 sayılı Yükseköğretim Kanunun 2880 sayılı Kanunla değiştirilen 36. ve 2547 sayılı Kanunun 40. Maddelerinin ilgili hükümleri uygulanır.</a:t>
            </a:r>
          </a:p>
          <a:p>
            <a:pPr marL="0" indent="0" algn="just">
              <a:buNone/>
            </a:pPr>
            <a:endParaRPr lang="tr-TR" sz="1800" dirty="0">
              <a:latin typeface="Times New Roman" panose="02020603050405020304" pitchFamily="18" charset="0"/>
              <a:cs typeface="Times New Roman" panose="02020603050405020304" pitchFamily="18" charset="0"/>
            </a:endParaRPr>
          </a:p>
          <a:p>
            <a:pPr marL="0" indent="0" algn="just">
              <a:buNone/>
            </a:pPr>
            <a:endParaRPr lang="tr-TR" sz="1800" dirty="0">
              <a:latin typeface="Times New Roman" panose="02020603050405020304" pitchFamily="18" charset="0"/>
              <a:cs typeface="Times New Roman" panose="02020603050405020304" pitchFamily="18" charset="0"/>
            </a:endParaRPr>
          </a:p>
          <a:p>
            <a:pPr marL="0" indent="0" algn="just">
              <a:buNone/>
            </a:pPr>
            <a:r>
              <a:rPr lang="tr-TR" sz="1800" dirty="0">
                <a:latin typeface="Times New Roman" panose="02020603050405020304" pitchFamily="18" charset="0"/>
                <a:cs typeface="Times New Roman" panose="02020603050405020304" pitchFamily="18" charset="0"/>
              </a:rPr>
              <a:t>İlgili personel, sözü edilen Kanun maddeleri ile öngörülen hizmetler dışında gelir getirici başka bir iş yapamaz. Yapmasına izin verildiği takdirde aylık kazancı maaşından indirilir.</a:t>
            </a:r>
          </a:p>
        </p:txBody>
      </p:sp>
    </p:spTree>
    <p:extLst>
      <p:ext uri="{BB962C8B-B14F-4D97-AF65-F5344CB8AC3E}">
        <p14:creationId xmlns:p14="http://schemas.microsoft.com/office/powerpoint/2010/main" val="4078792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883A3C-C99D-4842-BDE0-71D575B9A995}"/>
              </a:ext>
            </a:extLst>
          </p:cNvPr>
          <p:cNvSpPr>
            <a:spLocks noGrp="1"/>
          </p:cNvSpPr>
          <p:nvPr>
            <p:ph type="title"/>
          </p:nvPr>
        </p:nvSpPr>
        <p:spPr>
          <a:xfrm>
            <a:off x="1143000" y="533401"/>
            <a:ext cx="9906000" cy="959839"/>
          </a:xfrm>
        </p:spPr>
        <p:txBody>
          <a:bodyPr>
            <a:normAutofit/>
          </a:bodyPr>
          <a:lstStyle/>
          <a:p>
            <a:pPr algn="ctr"/>
            <a:r>
              <a:rPr lang="tr-TR" sz="4800" b="1" i="0" dirty="0">
                <a:latin typeface="Times New Roman" panose="02020603050405020304" pitchFamily="18" charset="0"/>
                <a:cs typeface="Times New Roman" panose="02020603050405020304" pitchFamily="18" charset="0"/>
              </a:rPr>
              <a:t>Yasal mevzuat</a:t>
            </a:r>
          </a:p>
        </p:txBody>
      </p:sp>
      <p:sp>
        <p:nvSpPr>
          <p:cNvPr id="3" name="İçerik Yer Tutucusu 2">
            <a:extLst>
              <a:ext uri="{FF2B5EF4-FFF2-40B4-BE49-F238E27FC236}">
                <a16:creationId xmlns:a16="http://schemas.microsoft.com/office/drawing/2014/main" id="{7F93CE71-58BF-4072-B7D8-F96F699BA2B9}"/>
              </a:ext>
            </a:extLst>
          </p:cNvPr>
          <p:cNvSpPr>
            <a:spLocks noGrp="1"/>
          </p:cNvSpPr>
          <p:nvPr>
            <p:ph idx="1"/>
          </p:nvPr>
        </p:nvSpPr>
        <p:spPr>
          <a:xfrm>
            <a:off x="1143000" y="1761687"/>
            <a:ext cx="9906000" cy="4681057"/>
          </a:xfrm>
        </p:spPr>
        <p:txBody>
          <a:bodyPr>
            <a:normAutofit/>
          </a:bodyPr>
          <a:lstStyle/>
          <a:p>
            <a:pPr marL="0" indent="0" algn="ctr">
              <a:buNone/>
            </a:pPr>
            <a:r>
              <a:rPr lang="tr-TR" sz="1800" b="1" dirty="0">
                <a:latin typeface="Times New Roman" panose="02020603050405020304" pitchFamily="18" charset="0"/>
                <a:cs typeface="Times New Roman" panose="02020603050405020304" pitchFamily="18" charset="0"/>
              </a:rPr>
              <a:t>YÜKSEKÖĞRETİM KURUMLARINDA YABANCI UYRUKLU ÖĞRETİM ELEMANI ÇALIŞTIRILMASI ESASLARINA İLİŞKİN BAKANLAR KURULU KARARI</a:t>
            </a:r>
          </a:p>
          <a:p>
            <a:pPr marL="0" indent="0" algn="just">
              <a:buNone/>
            </a:pPr>
            <a:r>
              <a:rPr lang="tr-TR" sz="1800" dirty="0">
                <a:latin typeface="Times New Roman" panose="02020603050405020304" pitchFamily="18" charset="0"/>
                <a:cs typeface="Times New Roman" panose="02020603050405020304" pitchFamily="18" charset="0"/>
              </a:rPr>
              <a:t>MADDE 9. </a:t>
            </a:r>
          </a:p>
          <a:p>
            <a:pPr algn="just"/>
            <a:r>
              <a:rPr lang="tr-TR" sz="1800" dirty="0">
                <a:latin typeface="Times New Roman" panose="02020603050405020304" pitchFamily="18" charset="0"/>
                <a:cs typeface="Times New Roman" panose="02020603050405020304" pitchFamily="18" charset="0"/>
              </a:rPr>
              <a:t>Yapılacak sözleşmelerde personelin görevi ve görev yeri veya yerleri belirtilir. İlgililer, 2547 ve bu kanunun bazı maddelerinin değiştirilmesi ve bu kanuna bazı maddeler eklenmesine dair 2880 sayılı kanunların hükümleri dışında belirtilen görevden başka bir işte ve görev yeri dışında çalıştırılamaz.</a:t>
            </a:r>
          </a:p>
          <a:p>
            <a:pPr algn="just"/>
            <a:endParaRPr lang="tr-TR" sz="1800" dirty="0">
              <a:latin typeface="Times New Roman" panose="02020603050405020304" pitchFamily="18" charset="0"/>
              <a:cs typeface="Times New Roman" panose="02020603050405020304" pitchFamily="18" charset="0"/>
            </a:endParaRPr>
          </a:p>
          <a:p>
            <a:pPr marL="0" indent="0" algn="just">
              <a:buNone/>
            </a:pPr>
            <a:endParaRPr lang="tr-TR" sz="1800" dirty="0">
              <a:latin typeface="Times New Roman" panose="02020603050405020304" pitchFamily="18" charset="0"/>
              <a:cs typeface="Times New Roman" panose="02020603050405020304" pitchFamily="18" charset="0"/>
            </a:endParaRPr>
          </a:p>
          <a:p>
            <a:pPr algn="just"/>
            <a:r>
              <a:rPr lang="tr-TR" sz="1800" dirty="0">
                <a:latin typeface="Times New Roman" panose="02020603050405020304" pitchFamily="18" charset="0"/>
                <a:cs typeface="Times New Roman" panose="02020603050405020304" pitchFamily="18" charset="0"/>
              </a:rPr>
              <a:t>Görev yeri dışında geçici olarak görevlendirilenlerin gündelik ve yol giderleri, 6245 sayılı Harcırah Kanunun hükümlerine göre saptanan süreyi ve birinci derece Devlet Memurlarına ödenen harcırah miktarını aşmamak üzere sözleşmelerinde belirtilir. </a:t>
            </a:r>
          </a:p>
        </p:txBody>
      </p:sp>
    </p:spTree>
    <p:extLst>
      <p:ext uri="{BB962C8B-B14F-4D97-AF65-F5344CB8AC3E}">
        <p14:creationId xmlns:p14="http://schemas.microsoft.com/office/powerpoint/2010/main" val="2779774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883A3C-C99D-4842-BDE0-71D575B9A995}"/>
              </a:ext>
            </a:extLst>
          </p:cNvPr>
          <p:cNvSpPr>
            <a:spLocks noGrp="1"/>
          </p:cNvSpPr>
          <p:nvPr>
            <p:ph type="title"/>
          </p:nvPr>
        </p:nvSpPr>
        <p:spPr>
          <a:xfrm>
            <a:off x="1143000" y="533401"/>
            <a:ext cx="9906000" cy="959839"/>
          </a:xfrm>
        </p:spPr>
        <p:txBody>
          <a:bodyPr>
            <a:normAutofit/>
          </a:bodyPr>
          <a:lstStyle/>
          <a:p>
            <a:pPr algn="ctr"/>
            <a:r>
              <a:rPr lang="tr-TR" sz="4800" b="1" i="0" dirty="0">
                <a:latin typeface="Times New Roman" panose="02020603050405020304" pitchFamily="18" charset="0"/>
                <a:cs typeface="Times New Roman" panose="02020603050405020304" pitchFamily="18" charset="0"/>
              </a:rPr>
              <a:t>Yasal mevzuat</a:t>
            </a:r>
          </a:p>
        </p:txBody>
      </p:sp>
      <p:sp>
        <p:nvSpPr>
          <p:cNvPr id="3" name="İçerik Yer Tutucusu 2">
            <a:extLst>
              <a:ext uri="{FF2B5EF4-FFF2-40B4-BE49-F238E27FC236}">
                <a16:creationId xmlns:a16="http://schemas.microsoft.com/office/drawing/2014/main" id="{7F93CE71-58BF-4072-B7D8-F96F699BA2B9}"/>
              </a:ext>
            </a:extLst>
          </p:cNvPr>
          <p:cNvSpPr>
            <a:spLocks noGrp="1"/>
          </p:cNvSpPr>
          <p:nvPr>
            <p:ph idx="1"/>
          </p:nvPr>
        </p:nvSpPr>
        <p:spPr>
          <a:xfrm>
            <a:off x="1143000" y="1761687"/>
            <a:ext cx="9906000" cy="4681057"/>
          </a:xfrm>
        </p:spPr>
        <p:txBody>
          <a:bodyPr>
            <a:normAutofit/>
          </a:bodyPr>
          <a:lstStyle/>
          <a:p>
            <a:pPr marL="0" indent="0" algn="ctr">
              <a:buNone/>
            </a:pPr>
            <a:r>
              <a:rPr lang="tr-TR" sz="1800" b="1" dirty="0">
                <a:latin typeface="Times New Roman" panose="02020603050405020304" pitchFamily="18" charset="0"/>
                <a:cs typeface="Times New Roman" panose="02020603050405020304" pitchFamily="18" charset="0"/>
              </a:rPr>
              <a:t>YÜKSEKÖĞRETİM KURUMLARINDA YABANCI UYRUKLU ÖĞRETİM ELEMANI ÇALIŞTIRILMASI ESASLARINA İLİŞKİN BAKANLAR KURULU KARARI</a:t>
            </a:r>
          </a:p>
          <a:p>
            <a:pPr marL="0" indent="0" algn="just">
              <a:buNone/>
            </a:pPr>
            <a:r>
              <a:rPr lang="tr-TR" sz="1800" dirty="0">
                <a:latin typeface="Times New Roman" panose="02020603050405020304" pitchFamily="18" charset="0"/>
                <a:cs typeface="Times New Roman" panose="02020603050405020304" pitchFamily="18" charset="0"/>
              </a:rPr>
              <a:t>MADDE 10. </a:t>
            </a:r>
          </a:p>
          <a:p>
            <a:pPr marL="0" indent="0" algn="just">
              <a:buNone/>
            </a:pPr>
            <a:r>
              <a:rPr lang="tr-TR" sz="1800" dirty="0">
                <a:latin typeface="Times New Roman" panose="02020603050405020304" pitchFamily="18" charset="0"/>
                <a:cs typeface="Times New Roman" panose="02020603050405020304" pitchFamily="18" charset="0"/>
              </a:rPr>
              <a:t>Sözleşme süreleri iki yıl ile sınırlıdır.</a:t>
            </a:r>
          </a:p>
        </p:txBody>
      </p:sp>
    </p:spTree>
    <p:extLst>
      <p:ext uri="{BB962C8B-B14F-4D97-AF65-F5344CB8AC3E}">
        <p14:creationId xmlns:p14="http://schemas.microsoft.com/office/powerpoint/2010/main" val="259814416"/>
      </p:ext>
    </p:extLst>
  </p:cSld>
  <p:clrMapOvr>
    <a:masterClrMapping/>
  </p:clrMapOvr>
</p:sld>
</file>

<file path=ppt/theme/theme1.xml><?xml version="1.0" encoding="utf-8"?>
<a:theme xmlns:a="http://schemas.openxmlformats.org/drawingml/2006/main" name="AngleLinesVTI">
  <a:themeElements>
    <a:clrScheme name="Custom 34">
      <a:dk1>
        <a:sysClr val="windowText" lastClr="000000"/>
      </a:dk1>
      <a:lt1>
        <a:sysClr val="window" lastClr="FFFFFF"/>
      </a:lt1>
      <a:dk2>
        <a:srgbClr val="001E2E"/>
      </a:dk2>
      <a:lt2>
        <a:srgbClr val="F0ECEC"/>
      </a:lt2>
      <a:accent1>
        <a:srgbClr val="155767"/>
      </a:accent1>
      <a:accent2>
        <a:srgbClr val="BA9CA0"/>
      </a:accent2>
      <a:accent3>
        <a:srgbClr val="A57931"/>
      </a:accent3>
      <a:accent4>
        <a:srgbClr val="0E577C"/>
      </a:accent4>
      <a:accent5>
        <a:srgbClr val="CC846E"/>
      </a:accent5>
      <a:accent6>
        <a:srgbClr val="93767A"/>
      </a:accent6>
      <a:hlink>
        <a:srgbClr val="0563C1"/>
      </a:hlink>
      <a:folHlink>
        <a:srgbClr val="954F72"/>
      </a:folHlink>
    </a:clrScheme>
    <a:fontScheme name="Walbaum Light Univers Light">
      <a:majorFont>
        <a:latin typeface="Walbaum Display Light"/>
        <a:ea typeface=""/>
        <a:cs typeface=""/>
      </a:majorFont>
      <a:minorFont>
        <a:latin typeface="Univers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ngleLinesVTI" id="{BC1FC193-C72F-4761-9899-1105EDF6BAE8}" vid="{64612625-F022-44B7-B9FA-9D26DEDBDC2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elge" ma:contentTypeID="0x0101004FE11BD1A92BFC4C8940DCC0AF7A55AC" ma:contentTypeVersion="2" ma:contentTypeDescription="Yeni belge oluşturun." ma:contentTypeScope="" ma:versionID="9337fda0c03b89db8701420789d33386">
  <xsd:schema xmlns:xsd="http://www.w3.org/2001/XMLSchema" xmlns:xs="http://www.w3.org/2001/XMLSchema" xmlns:p="http://schemas.microsoft.com/office/2006/metadata/properties" xmlns:ns3="06d03690-7946-4d26-af55-4d024e8a6200" targetNamespace="http://schemas.microsoft.com/office/2006/metadata/properties" ma:root="true" ma:fieldsID="495f108efb005c6d84a1c3feb11755ec" ns3:_="">
    <xsd:import namespace="06d03690-7946-4d26-af55-4d024e8a6200"/>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d03690-7946-4d26-af55-4d024e8a62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79F5ECD-883D-4EA2-B571-93FF4DEED8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6d03690-7946-4d26-af55-4d024e8a62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DA063AE-8F5B-4047-9B62-FD0EB3C8AE8D}">
  <ds:schemaRefs>
    <ds:schemaRef ds:uri="http://schemas.microsoft.com/sharepoint/v3/contenttype/forms"/>
  </ds:schemaRefs>
</ds:datastoreItem>
</file>

<file path=customXml/itemProps3.xml><?xml version="1.0" encoding="utf-8"?>
<ds:datastoreItem xmlns:ds="http://schemas.openxmlformats.org/officeDocument/2006/customXml" ds:itemID="{F0CBF557-A296-499A-831A-E20A550CFEA0}">
  <ds:schemaRefs>
    <ds:schemaRef ds:uri="http://purl.org/dc/terms/"/>
    <ds:schemaRef ds:uri="http://purl.org/dc/elements/1.1/"/>
    <ds:schemaRef ds:uri="http://schemas.microsoft.com/office/2006/metadata/properties"/>
    <ds:schemaRef ds:uri="http://schemas.microsoft.com/office/infopath/2007/PartnerControls"/>
    <ds:schemaRef ds:uri="http://schemas.microsoft.com/office/2006/documentManagement/types"/>
    <ds:schemaRef ds:uri="http://www.w3.org/XML/1998/namespace"/>
    <ds:schemaRef ds:uri="http://purl.org/dc/dcmitype/"/>
    <ds:schemaRef ds:uri="http://schemas.openxmlformats.org/package/2006/metadata/core-properties"/>
    <ds:schemaRef ds:uri="06d03690-7946-4d26-af55-4d024e8a6200"/>
  </ds:schemaRefs>
</ds:datastoreItem>
</file>

<file path=docProps/app.xml><?xml version="1.0" encoding="utf-8"?>
<Properties xmlns="http://schemas.openxmlformats.org/officeDocument/2006/extended-properties" xmlns:vt="http://schemas.openxmlformats.org/officeDocument/2006/docPropsVTypes">
  <Template/>
  <TotalTime>675</TotalTime>
  <Words>2020</Words>
  <Application>Microsoft Office PowerPoint</Application>
  <PresentationFormat>Geniş ekran</PresentationFormat>
  <Paragraphs>222</Paragraphs>
  <Slides>26</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26</vt:i4>
      </vt:variant>
    </vt:vector>
  </HeadingPairs>
  <TitlesOfParts>
    <vt:vector size="33" baseType="lpstr">
      <vt:lpstr>Arial</vt:lpstr>
      <vt:lpstr>Calibri</vt:lpstr>
      <vt:lpstr>Times New Roman</vt:lpstr>
      <vt:lpstr>Univers Condensed Light</vt:lpstr>
      <vt:lpstr>Walbaum Display Light</vt:lpstr>
      <vt:lpstr>Wingdings</vt:lpstr>
      <vt:lpstr>AngleLinesVTI</vt:lpstr>
      <vt:lpstr>ALANYA ALAADDİN KEYKUBAT ÜNİVERSİTESİ    </vt:lpstr>
      <vt:lpstr>YASAL MEVZUAT</vt:lpstr>
      <vt:lpstr>Yasal mevzuat</vt:lpstr>
      <vt:lpstr>Yasal mevzuat</vt:lpstr>
      <vt:lpstr>Yasal mevzuat</vt:lpstr>
      <vt:lpstr>Yasal mevzuat</vt:lpstr>
      <vt:lpstr>Yasal mevzuat</vt:lpstr>
      <vt:lpstr>Yasal mevzuat</vt:lpstr>
      <vt:lpstr>Yasal mevzuat</vt:lpstr>
      <vt:lpstr>Yasal mevzuat</vt:lpstr>
      <vt:lpstr>özet</vt:lpstr>
      <vt:lpstr>özet</vt:lpstr>
      <vt:lpstr>özet</vt:lpstr>
      <vt:lpstr>özet</vt:lpstr>
      <vt:lpstr>kriterler</vt:lpstr>
      <vt:lpstr>kriterler</vt:lpstr>
      <vt:lpstr>kriterler</vt:lpstr>
      <vt:lpstr>kriterler</vt:lpstr>
      <vt:lpstr>kriterler</vt:lpstr>
      <vt:lpstr>kriterler</vt:lpstr>
      <vt:lpstr>kriterler</vt:lpstr>
      <vt:lpstr>kriterler</vt:lpstr>
      <vt:lpstr>kriterler</vt:lpstr>
      <vt:lpstr>İŞ AKIŞ SÜRECİ</vt:lpstr>
      <vt:lpstr>İŞ AKIŞ SÜRECİ</vt:lpstr>
      <vt:lpstr>İŞ AKIŞ SÜRECİ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ALANYA ALAADDİN KEYKUBAT ÜNİVERSİTESİ</dc:title>
  <dc:creator>ÖZGÜR KARADEDE</dc:creator>
  <cp:lastModifiedBy>ÖZGÜR KARADEDE</cp:lastModifiedBy>
  <cp:revision>24</cp:revision>
  <dcterms:created xsi:type="dcterms:W3CDTF">2022-04-01T08:13:05Z</dcterms:created>
  <dcterms:modified xsi:type="dcterms:W3CDTF">2022-04-25T07:53:55Z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0x0101004FE11BD1A92BFC4C8940DCC0AF7A55AC</vt:lpwstr>
  </property>
</Properties>
</file>